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329" r:id="rId5"/>
    <p:sldId id="266" r:id="rId6"/>
    <p:sldId id="270" r:id="rId7"/>
    <p:sldId id="306" r:id="rId8"/>
    <p:sldId id="272" r:id="rId9"/>
    <p:sldId id="274" r:id="rId10"/>
    <p:sldId id="276" r:id="rId11"/>
    <p:sldId id="278" r:id="rId12"/>
    <p:sldId id="282" r:id="rId13"/>
    <p:sldId id="331" r:id="rId14"/>
    <p:sldId id="332" r:id="rId15"/>
    <p:sldId id="308" r:id="rId16"/>
    <p:sldId id="284" r:id="rId17"/>
    <p:sldId id="287" r:id="rId18"/>
    <p:sldId id="288" r:id="rId19"/>
    <p:sldId id="309" r:id="rId20"/>
    <p:sldId id="311" r:id="rId21"/>
    <p:sldId id="310" r:id="rId22"/>
    <p:sldId id="312" r:id="rId23"/>
    <p:sldId id="315" r:id="rId24"/>
    <p:sldId id="319" r:id="rId25"/>
    <p:sldId id="320" r:id="rId26"/>
    <p:sldId id="317" r:id="rId27"/>
    <p:sldId id="322" r:id="rId28"/>
    <p:sldId id="323" r:id="rId29"/>
    <p:sldId id="325" r:id="rId30"/>
    <p:sldId id="328" r:id="rId31"/>
    <p:sldId id="330" r:id="rId32"/>
    <p:sldId id="305" r:id="rId3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3D462DD-A5EE-4A6D-BA72-D48C37AAD6ED}">
          <p14:sldIdLst/>
        </p14:section>
        <p14:section name="Naamloze sectie" id="{07CF98C4-9BF8-471C-A85F-20C04947FD0B}">
          <p14:sldIdLst>
            <p14:sldId id="256"/>
            <p14:sldId id="263"/>
            <p14:sldId id="264"/>
            <p14:sldId id="329"/>
            <p14:sldId id="266"/>
            <p14:sldId id="270"/>
            <p14:sldId id="306"/>
            <p14:sldId id="272"/>
            <p14:sldId id="274"/>
            <p14:sldId id="276"/>
            <p14:sldId id="278"/>
            <p14:sldId id="282"/>
            <p14:sldId id="331"/>
            <p14:sldId id="332"/>
            <p14:sldId id="308"/>
            <p14:sldId id="284"/>
            <p14:sldId id="287"/>
            <p14:sldId id="288"/>
            <p14:sldId id="309"/>
            <p14:sldId id="311"/>
            <p14:sldId id="310"/>
            <p14:sldId id="312"/>
            <p14:sldId id="315"/>
            <p14:sldId id="319"/>
            <p14:sldId id="320"/>
            <p14:sldId id="317"/>
            <p14:sldId id="322"/>
            <p14:sldId id="323"/>
            <p14:sldId id="325"/>
            <p14:sldId id="328"/>
            <p14:sldId id="330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47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96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89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42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48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92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790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47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79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56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8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2849-3777-4537-AFD0-5A7647704749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CAD4C-7461-455A-9987-062DEC2985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2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http://pulsar.docentenpakket.nl/Portals/5/DPResources/Chemie_Tweede_Fase/Vwo_S1_deel3/Figuren/v17-26.ti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http://pulsar.docentenpakket.nl/Portals/5/DPResources/Chemie_Tweede_Fase/Vwo_S1_deel3/Figuren/v17-26.ti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614616" y="345989"/>
            <a:ext cx="4143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Ester</a:t>
            </a:r>
          </a:p>
        </p:txBody>
      </p:sp>
      <p:pic>
        <p:nvPicPr>
          <p:cNvPr id="4" name="Picture 4" descr="https://dr282zn36sxxg.cloudfront.net/datastreams/f-d%3Af6e52c3375514e06af2c5500f82aad9baf565926e748363185c5a448%2BIMAGE%2BIMAGE.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59"/>
          <a:stretch/>
        </p:blipFill>
        <p:spPr bwMode="auto">
          <a:xfrm>
            <a:off x="2665924" y="1532237"/>
            <a:ext cx="2731014" cy="76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dr282zn36sxxg.cloudfront.net/datastreams/f-d%3Af6e52c3375514e06af2c5500f82aad9baf565926e748363185c5a448%2BIMAGE%2BIMAGE.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67"/>
          <a:stretch/>
        </p:blipFill>
        <p:spPr bwMode="auto">
          <a:xfrm>
            <a:off x="2710800" y="2289600"/>
            <a:ext cx="2682246" cy="35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6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3947811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1062514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6759960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ep 3"/>
          <p:cNvGrpSpPr/>
          <p:nvPr/>
        </p:nvGrpSpPr>
        <p:grpSpPr>
          <a:xfrm>
            <a:off x="-2588018" y="745771"/>
            <a:ext cx="2518054" cy="1837325"/>
            <a:chOff x="-2588018" y="745771"/>
            <a:chExt cx="2518054" cy="1837325"/>
          </a:xfrm>
        </p:grpSpPr>
        <p:pic>
          <p:nvPicPr>
            <p:cNvPr id="10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01" t="52607" r="66119" b="9773"/>
            <a:stretch/>
          </p:blipFill>
          <p:spPr bwMode="auto">
            <a:xfrm>
              <a:off x="-2588018" y="745771"/>
              <a:ext cx="850479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6" t="52607" r="66119" b="9773"/>
            <a:stretch/>
          </p:blipFill>
          <p:spPr bwMode="auto">
            <a:xfrm>
              <a:off x="-1737539" y="756200"/>
              <a:ext cx="1667575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7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9311076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6858A52D-5846-4338-B951-5E218653B5E3}"/>
              </a:ext>
            </a:extLst>
          </p:cNvPr>
          <p:cNvSpPr txBox="1"/>
          <p:nvPr/>
        </p:nvSpPr>
        <p:spPr>
          <a:xfrm>
            <a:off x="5247848" y="3059707"/>
            <a:ext cx="3547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polyester</a:t>
            </a:r>
          </a:p>
        </p:txBody>
      </p:sp>
    </p:spTree>
    <p:extLst>
      <p:ext uri="{BB962C8B-B14F-4D97-AF65-F5344CB8AC3E}">
        <p14:creationId xmlns:p14="http://schemas.microsoft.com/office/powerpoint/2010/main" val="33424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12986 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-0.12222 0.001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11" y="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-0.20556 -0.0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78" y="-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25382 -0.0018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9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72504" b="9773"/>
          <a:stretch/>
        </p:blipFill>
        <p:spPr bwMode="auto">
          <a:xfrm>
            <a:off x="5647070" y="745771"/>
            <a:ext cx="1261729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5" t="69061" r="65667" b="22630"/>
          <a:stretch/>
        </p:blipFill>
        <p:spPr bwMode="auto">
          <a:xfrm>
            <a:off x="5353132" y="1549971"/>
            <a:ext cx="293939" cy="39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3" t="52607" r="70224" b="9773"/>
          <a:stretch/>
        </p:blipFill>
        <p:spPr bwMode="auto">
          <a:xfrm>
            <a:off x="5127441" y="745771"/>
            <a:ext cx="237879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Vierkante haak links 31"/>
          <p:cNvSpPr/>
          <p:nvPr/>
        </p:nvSpPr>
        <p:spPr>
          <a:xfrm>
            <a:off x="5243576" y="928198"/>
            <a:ext cx="155294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Vierkante haak links 32"/>
          <p:cNvSpPr/>
          <p:nvPr/>
        </p:nvSpPr>
        <p:spPr>
          <a:xfrm flipH="1">
            <a:off x="6609714" y="928198"/>
            <a:ext cx="174036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6744177" y="2103120"/>
            <a:ext cx="36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5247848" y="3059707"/>
            <a:ext cx="3547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polyester</a:t>
            </a:r>
          </a:p>
        </p:txBody>
      </p:sp>
    </p:spTree>
    <p:extLst>
      <p:ext uri="{BB962C8B-B14F-4D97-AF65-F5344CB8AC3E}">
        <p14:creationId xmlns:p14="http://schemas.microsoft.com/office/powerpoint/2010/main" val="142100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vak 47"/>
          <p:cNvSpPr txBox="1"/>
          <p:nvPr/>
        </p:nvSpPr>
        <p:spPr>
          <a:xfrm>
            <a:off x="1266381" y="1427131"/>
            <a:ext cx="810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n</a:t>
            </a:r>
            <a:r>
              <a:rPr lang="nl-NL" sz="3200" dirty="0"/>
              <a:t>                                                                +  </a:t>
            </a:r>
            <a:r>
              <a:rPr lang="nl-NL" sz="3200" dirty="0">
                <a:solidFill>
                  <a:srgbClr val="FF0000"/>
                </a:solidFill>
              </a:rPr>
              <a:t>n</a:t>
            </a:r>
            <a:r>
              <a:rPr lang="nl-NL" sz="3200" dirty="0"/>
              <a:t> H</a:t>
            </a:r>
            <a:r>
              <a:rPr lang="nl-NL" sz="3200" baseline="-25000" dirty="0"/>
              <a:t>2</a:t>
            </a:r>
            <a:r>
              <a:rPr lang="nl-NL" sz="3200" dirty="0"/>
              <a:t>O</a:t>
            </a:r>
          </a:p>
        </p:txBody>
      </p:sp>
      <p:pic>
        <p:nvPicPr>
          <p:cNvPr id="15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72736" b="9773"/>
          <a:stretch/>
        </p:blipFill>
        <p:spPr bwMode="auto">
          <a:xfrm>
            <a:off x="5647071" y="744934"/>
            <a:ext cx="1246968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5" t="69061" r="65667" b="22630"/>
          <a:stretch/>
        </p:blipFill>
        <p:spPr bwMode="auto">
          <a:xfrm>
            <a:off x="5353132" y="1549971"/>
            <a:ext cx="293939" cy="39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2305089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3" t="52607" r="70224" b="9773"/>
          <a:stretch/>
        </p:blipFill>
        <p:spPr bwMode="auto">
          <a:xfrm>
            <a:off x="5127441" y="745771"/>
            <a:ext cx="237879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3729300" y="1512000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ep 13"/>
          <p:cNvGrpSpPr/>
          <p:nvPr/>
        </p:nvGrpSpPr>
        <p:grpSpPr>
          <a:xfrm>
            <a:off x="1560863" y="1510343"/>
            <a:ext cx="744226" cy="436701"/>
            <a:chOff x="349973" y="1502681"/>
            <a:chExt cx="744226" cy="436701"/>
          </a:xfrm>
        </p:grpSpPr>
        <p:pic>
          <p:nvPicPr>
            <p:cNvPr id="16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800260" y="1543965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49973" y="1502681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Vierkante haak links 31"/>
          <p:cNvSpPr/>
          <p:nvPr/>
        </p:nvSpPr>
        <p:spPr>
          <a:xfrm>
            <a:off x="5243576" y="928198"/>
            <a:ext cx="155294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Vierkante haak links 32"/>
          <p:cNvSpPr/>
          <p:nvPr/>
        </p:nvSpPr>
        <p:spPr>
          <a:xfrm flipH="1">
            <a:off x="6609714" y="928198"/>
            <a:ext cx="174036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6744177" y="2103120"/>
            <a:ext cx="36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49" name="PIJL-RECHTS 48"/>
          <p:cNvSpPr/>
          <p:nvPr/>
        </p:nvSpPr>
        <p:spPr>
          <a:xfrm flipV="1">
            <a:off x="4390489" y="1689418"/>
            <a:ext cx="372093" cy="154673"/>
          </a:xfrm>
          <a:prstGeom prst="rightArrow">
            <a:avLst>
              <a:gd name="adj1" fmla="val 50000"/>
              <a:gd name="adj2" fmla="val 10012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7A10C59-049C-B7AF-5980-D6FC5B7E27B6}"/>
              </a:ext>
            </a:extLst>
          </p:cNvPr>
          <p:cNvSpPr txBox="1"/>
          <p:nvPr/>
        </p:nvSpPr>
        <p:spPr>
          <a:xfrm>
            <a:off x="786412" y="399166"/>
            <a:ext cx="2464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reactievergelijking</a:t>
            </a:r>
          </a:p>
        </p:txBody>
      </p:sp>
    </p:spTree>
    <p:extLst>
      <p:ext uri="{BB962C8B-B14F-4D97-AF65-F5344CB8AC3E}">
        <p14:creationId xmlns:p14="http://schemas.microsoft.com/office/powerpoint/2010/main" val="382162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vak 47"/>
          <p:cNvSpPr txBox="1"/>
          <p:nvPr/>
        </p:nvSpPr>
        <p:spPr>
          <a:xfrm>
            <a:off x="1266381" y="1427131"/>
            <a:ext cx="810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                                                                +  n H</a:t>
            </a:r>
            <a:r>
              <a:rPr lang="nl-NL" sz="3200" baseline="-25000" dirty="0"/>
              <a:t>2</a:t>
            </a:r>
            <a:r>
              <a:rPr lang="nl-NL" sz="3200" dirty="0"/>
              <a:t>O</a:t>
            </a:r>
          </a:p>
        </p:txBody>
      </p:sp>
      <p:pic>
        <p:nvPicPr>
          <p:cNvPr id="15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72736" b="9773"/>
          <a:stretch/>
        </p:blipFill>
        <p:spPr bwMode="auto">
          <a:xfrm>
            <a:off x="5647071" y="744934"/>
            <a:ext cx="1246968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5" t="69061" r="65667" b="22630"/>
          <a:stretch/>
        </p:blipFill>
        <p:spPr bwMode="auto">
          <a:xfrm>
            <a:off x="5353132" y="1549971"/>
            <a:ext cx="293939" cy="39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2305089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3" t="52607" r="70224" b="9773"/>
          <a:stretch/>
        </p:blipFill>
        <p:spPr bwMode="auto">
          <a:xfrm>
            <a:off x="5127441" y="745771"/>
            <a:ext cx="237879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3729300" y="1512000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ep 13"/>
          <p:cNvGrpSpPr/>
          <p:nvPr/>
        </p:nvGrpSpPr>
        <p:grpSpPr>
          <a:xfrm>
            <a:off x="1560863" y="1510343"/>
            <a:ext cx="744226" cy="436701"/>
            <a:chOff x="349973" y="1502681"/>
            <a:chExt cx="744226" cy="436701"/>
          </a:xfrm>
        </p:grpSpPr>
        <p:pic>
          <p:nvPicPr>
            <p:cNvPr id="16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800260" y="1543965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49973" y="1502681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Vierkante haak links 31"/>
          <p:cNvSpPr/>
          <p:nvPr/>
        </p:nvSpPr>
        <p:spPr>
          <a:xfrm>
            <a:off x="5243576" y="928198"/>
            <a:ext cx="155294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Vierkante haak links 32"/>
          <p:cNvSpPr/>
          <p:nvPr/>
        </p:nvSpPr>
        <p:spPr>
          <a:xfrm flipH="1">
            <a:off x="6609714" y="928198"/>
            <a:ext cx="174036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6744177" y="2103120"/>
            <a:ext cx="36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</a:t>
            </a:r>
          </a:p>
        </p:txBody>
      </p:sp>
      <p:sp>
        <p:nvSpPr>
          <p:cNvPr id="49" name="PIJL-RECHTS 48"/>
          <p:cNvSpPr/>
          <p:nvPr/>
        </p:nvSpPr>
        <p:spPr>
          <a:xfrm flipV="1">
            <a:off x="4390489" y="1689418"/>
            <a:ext cx="372093" cy="154673"/>
          </a:xfrm>
          <a:prstGeom prst="rightArrow">
            <a:avLst>
              <a:gd name="adj1" fmla="val 50000"/>
              <a:gd name="adj2" fmla="val 10012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BDEE2F6-ECF8-4C69-8694-AED3403CFD70}"/>
              </a:ext>
            </a:extLst>
          </p:cNvPr>
          <p:cNvSpPr txBox="1"/>
          <p:nvPr/>
        </p:nvSpPr>
        <p:spPr>
          <a:xfrm>
            <a:off x="362536" y="4983207"/>
            <a:ext cx="8418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condensatiepolymerisatie</a:t>
            </a:r>
          </a:p>
        </p:txBody>
      </p:sp>
    </p:spTree>
    <p:extLst>
      <p:ext uri="{BB962C8B-B14F-4D97-AF65-F5344CB8AC3E}">
        <p14:creationId xmlns:p14="http://schemas.microsoft.com/office/powerpoint/2010/main" val="264004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vak 47"/>
          <p:cNvSpPr txBox="1"/>
          <p:nvPr/>
        </p:nvSpPr>
        <p:spPr>
          <a:xfrm>
            <a:off x="1266381" y="1427131"/>
            <a:ext cx="810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                                                                +  n H</a:t>
            </a:r>
            <a:r>
              <a:rPr lang="nl-NL" sz="3200" baseline="-25000" dirty="0"/>
              <a:t>2</a:t>
            </a:r>
            <a:r>
              <a:rPr lang="nl-NL" sz="3200" dirty="0"/>
              <a:t>O</a:t>
            </a:r>
          </a:p>
        </p:txBody>
      </p:sp>
      <p:pic>
        <p:nvPicPr>
          <p:cNvPr id="15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72736" b="9773"/>
          <a:stretch/>
        </p:blipFill>
        <p:spPr bwMode="auto">
          <a:xfrm>
            <a:off x="5647071" y="744934"/>
            <a:ext cx="1246968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5" t="69061" r="65667" b="22630"/>
          <a:stretch/>
        </p:blipFill>
        <p:spPr bwMode="auto">
          <a:xfrm>
            <a:off x="5353132" y="1549971"/>
            <a:ext cx="293939" cy="39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2305089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3" t="52607" r="70224" b="9773"/>
          <a:stretch/>
        </p:blipFill>
        <p:spPr bwMode="auto">
          <a:xfrm>
            <a:off x="5127441" y="745771"/>
            <a:ext cx="237879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3729300" y="1512000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ep 13"/>
          <p:cNvGrpSpPr/>
          <p:nvPr/>
        </p:nvGrpSpPr>
        <p:grpSpPr>
          <a:xfrm>
            <a:off x="1560863" y="1510343"/>
            <a:ext cx="744226" cy="436701"/>
            <a:chOff x="349973" y="1502681"/>
            <a:chExt cx="744226" cy="436701"/>
          </a:xfrm>
        </p:grpSpPr>
        <p:pic>
          <p:nvPicPr>
            <p:cNvPr id="16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800260" y="1543965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49973" y="1502681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Vierkante haak links 31"/>
          <p:cNvSpPr/>
          <p:nvPr/>
        </p:nvSpPr>
        <p:spPr>
          <a:xfrm>
            <a:off x="5243576" y="928198"/>
            <a:ext cx="155294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Vierkante haak links 32"/>
          <p:cNvSpPr/>
          <p:nvPr/>
        </p:nvSpPr>
        <p:spPr>
          <a:xfrm flipH="1">
            <a:off x="6609714" y="928198"/>
            <a:ext cx="174036" cy="158901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6744177" y="2103120"/>
            <a:ext cx="36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</a:t>
            </a:r>
          </a:p>
        </p:txBody>
      </p:sp>
      <p:sp>
        <p:nvSpPr>
          <p:cNvPr id="49" name="PIJL-RECHTS 48"/>
          <p:cNvSpPr/>
          <p:nvPr/>
        </p:nvSpPr>
        <p:spPr>
          <a:xfrm flipV="1">
            <a:off x="4390489" y="1689418"/>
            <a:ext cx="372093" cy="154673"/>
          </a:xfrm>
          <a:prstGeom prst="rightArrow">
            <a:avLst>
              <a:gd name="adj1" fmla="val 50000"/>
              <a:gd name="adj2" fmla="val 10012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332B82-9EFA-4BC9-8AF1-08A7937E5A80}"/>
              </a:ext>
            </a:extLst>
          </p:cNvPr>
          <p:cNvSpPr txBox="1"/>
          <p:nvPr/>
        </p:nvSpPr>
        <p:spPr>
          <a:xfrm>
            <a:off x="362536" y="4983207"/>
            <a:ext cx="8418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condensatiepolymerisatie </a:t>
            </a:r>
            <a:r>
              <a:rPr lang="nl-NL" sz="3600" dirty="0">
                <a:solidFill>
                  <a:srgbClr val="FF0000"/>
                </a:solidFill>
              </a:rPr>
              <a:t>van 1 monomeer</a:t>
            </a:r>
          </a:p>
        </p:txBody>
      </p:sp>
    </p:spTree>
    <p:extLst>
      <p:ext uri="{BB962C8B-B14F-4D97-AF65-F5344CB8AC3E}">
        <p14:creationId xmlns:p14="http://schemas.microsoft.com/office/powerpoint/2010/main" val="102805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0483418-EE3E-4F42-0C2A-C9617329C13E}"/>
              </a:ext>
            </a:extLst>
          </p:cNvPr>
          <p:cNvSpPr txBox="1"/>
          <p:nvPr/>
        </p:nvSpPr>
        <p:spPr>
          <a:xfrm>
            <a:off x="362536" y="4983207"/>
            <a:ext cx="8578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condensatiepolymerisatie </a:t>
            </a:r>
            <a:r>
              <a:rPr lang="nl-NL" sz="3600" dirty="0">
                <a:solidFill>
                  <a:srgbClr val="FF0000"/>
                </a:solidFill>
              </a:rPr>
              <a:t>van 2 monomeren</a:t>
            </a:r>
          </a:p>
        </p:txBody>
      </p:sp>
    </p:spTree>
    <p:extLst>
      <p:ext uri="{BB962C8B-B14F-4D97-AF65-F5344CB8AC3E}">
        <p14:creationId xmlns:p14="http://schemas.microsoft.com/office/powerpoint/2010/main" val="109883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/>
          <p:cNvSpPr/>
          <p:nvPr/>
        </p:nvSpPr>
        <p:spPr>
          <a:xfrm>
            <a:off x="-13770" y="1265828"/>
            <a:ext cx="9144000" cy="1324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8491258" y="4037307"/>
            <a:ext cx="678656" cy="1117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1" y="4037308"/>
            <a:ext cx="678656" cy="1117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1" t="25556" b="42787"/>
          <a:stretch/>
        </p:blipFill>
        <p:spPr bwMode="auto">
          <a:xfrm>
            <a:off x="199505" y="1359272"/>
            <a:ext cx="8944495" cy="120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ep 9"/>
          <p:cNvGrpSpPr/>
          <p:nvPr/>
        </p:nvGrpSpPr>
        <p:grpSpPr>
          <a:xfrm>
            <a:off x="199505" y="4037308"/>
            <a:ext cx="8741044" cy="1123628"/>
            <a:chOff x="636046" y="4077072"/>
            <a:chExt cx="7655698" cy="961692"/>
          </a:xfrm>
        </p:grpSpPr>
        <p:pic>
          <p:nvPicPr>
            <p:cNvPr id="2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/>
          </p:blipFill>
          <p:spPr bwMode="auto">
            <a:xfrm>
              <a:off x="998862" y="4089866"/>
              <a:ext cx="2316791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3295167" y="4089866"/>
              <a:ext cx="2316791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5580112" y="4077072"/>
              <a:ext cx="2380119" cy="961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hthoek 2"/>
            <p:cNvSpPr/>
            <p:nvPr/>
          </p:nvSpPr>
          <p:spPr>
            <a:xfrm>
              <a:off x="998862" y="4089866"/>
              <a:ext cx="45719" cy="1312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1023857" y="4089866"/>
              <a:ext cx="2316791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998861" y="4089866"/>
              <a:ext cx="45719" cy="1312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998861" y="4941168"/>
              <a:ext cx="45719" cy="97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3203848" y="4797152"/>
              <a:ext cx="216024" cy="1928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/>
            <p:nvPr/>
          </p:nvSpPr>
          <p:spPr>
            <a:xfrm>
              <a:off x="3203848" y="4077072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5508104" y="4077072"/>
              <a:ext cx="117727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5508104" y="4797152"/>
              <a:ext cx="117727" cy="241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7884368" y="4077072"/>
              <a:ext cx="75863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7922299" y="4797152"/>
              <a:ext cx="45719" cy="228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Vrije vorm 8"/>
            <p:cNvSpPr/>
            <p:nvPr/>
          </p:nvSpPr>
          <p:spPr>
            <a:xfrm>
              <a:off x="7918882" y="4527612"/>
              <a:ext cx="372862" cy="79899"/>
            </a:xfrm>
            <a:custGeom>
              <a:avLst/>
              <a:gdLst>
                <a:gd name="connsiteX0" fmla="*/ 0 w 372862"/>
                <a:gd name="connsiteY0" fmla="*/ 35510 h 79899"/>
                <a:gd name="connsiteX1" fmla="*/ 53266 w 372862"/>
                <a:gd name="connsiteY1" fmla="*/ 44388 h 79899"/>
                <a:gd name="connsiteX2" fmla="*/ 62143 w 372862"/>
                <a:gd name="connsiteY2" fmla="*/ 71021 h 79899"/>
                <a:gd name="connsiteX3" fmla="*/ 88776 w 372862"/>
                <a:gd name="connsiteY3" fmla="*/ 79899 h 79899"/>
                <a:gd name="connsiteX4" fmla="*/ 124287 w 372862"/>
                <a:gd name="connsiteY4" fmla="*/ 35510 h 79899"/>
                <a:gd name="connsiteX5" fmla="*/ 133165 w 372862"/>
                <a:gd name="connsiteY5" fmla="*/ 8877 h 79899"/>
                <a:gd name="connsiteX6" fmla="*/ 168675 w 372862"/>
                <a:gd name="connsiteY6" fmla="*/ 17755 h 79899"/>
                <a:gd name="connsiteX7" fmla="*/ 204186 w 372862"/>
                <a:gd name="connsiteY7" fmla="*/ 53266 h 79899"/>
                <a:gd name="connsiteX8" fmla="*/ 221941 w 372862"/>
                <a:gd name="connsiteY8" fmla="*/ 35510 h 79899"/>
                <a:gd name="connsiteX9" fmla="*/ 230819 w 372862"/>
                <a:gd name="connsiteY9" fmla="*/ 8877 h 79899"/>
                <a:gd name="connsiteX10" fmla="*/ 257452 w 372862"/>
                <a:gd name="connsiteY10" fmla="*/ 0 h 79899"/>
                <a:gd name="connsiteX11" fmla="*/ 275207 w 372862"/>
                <a:gd name="connsiteY11" fmla="*/ 26633 h 79899"/>
                <a:gd name="connsiteX12" fmla="*/ 284085 w 372862"/>
                <a:gd name="connsiteY12" fmla="*/ 53266 h 79899"/>
                <a:gd name="connsiteX13" fmla="*/ 372862 w 372862"/>
                <a:gd name="connsiteY13" fmla="*/ 35510 h 7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2862" h="79899">
                  <a:moveTo>
                    <a:pt x="0" y="35510"/>
                  </a:moveTo>
                  <a:cubicBezTo>
                    <a:pt x="17755" y="38469"/>
                    <a:pt x="37637" y="35457"/>
                    <a:pt x="53266" y="44388"/>
                  </a:cubicBezTo>
                  <a:cubicBezTo>
                    <a:pt x="61391" y="49031"/>
                    <a:pt x="55526" y="64404"/>
                    <a:pt x="62143" y="71021"/>
                  </a:cubicBezTo>
                  <a:cubicBezTo>
                    <a:pt x="68760" y="77638"/>
                    <a:pt x="79898" y="76940"/>
                    <a:pt x="88776" y="79899"/>
                  </a:cubicBezTo>
                  <a:cubicBezTo>
                    <a:pt x="105291" y="63384"/>
                    <a:pt x="113087" y="57909"/>
                    <a:pt x="124287" y="35510"/>
                  </a:cubicBezTo>
                  <a:cubicBezTo>
                    <a:pt x="128472" y="27140"/>
                    <a:pt x="130206" y="17755"/>
                    <a:pt x="133165" y="8877"/>
                  </a:cubicBezTo>
                  <a:cubicBezTo>
                    <a:pt x="145002" y="11836"/>
                    <a:pt x="158329" y="11288"/>
                    <a:pt x="168675" y="17755"/>
                  </a:cubicBezTo>
                  <a:cubicBezTo>
                    <a:pt x="182870" y="26627"/>
                    <a:pt x="204186" y="53266"/>
                    <a:pt x="204186" y="53266"/>
                  </a:cubicBezTo>
                  <a:cubicBezTo>
                    <a:pt x="210104" y="47347"/>
                    <a:pt x="217635" y="42687"/>
                    <a:pt x="221941" y="35510"/>
                  </a:cubicBezTo>
                  <a:cubicBezTo>
                    <a:pt x="226756" y="27486"/>
                    <a:pt x="224202" y="15494"/>
                    <a:pt x="230819" y="8877"/>
                  </a:cubicBezTo>
                  <a:cubicBezTo>
                    <a:pt x="237436" y="2260"/>
                    <a:pt x="248574" y="2959"/>
                    <a:pt x="257452" y="0"/>
                  </a:cubicBezTo>
                  <a:cubicBezTo>
                    <a:pt x="263370" y="8878"/>
                    <a:pt x="270435" y="17090"/>
                    <a:pt x="275207" y="26633"/>
                  </a:cubicBezTo>
                  <a:cubicBezTo>
                    <a:pt x="279392" y="35003"/>
                    <a:pt x="274950" y="51236"/>
                    <a:pt x="284085" y="53266"/>
                  </a:cubicBezTo>
                  <a:cubicBezTo>
                    <a:pt x="324370" y="62218"/>
                    <a:pt x="344113" y="49885"/>
                    <a:pt x="372862" y="3551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Vrije vorm 18"/>
            <p:cNvSpPr/>
            <p:nvPr/>
          </p:nvSpPr>
          <p:spPr>
            <a:xfrm>
              <a:off x="636046" y="4517968"/>
              <a:ext cx="372862" cy="79899"/>
            </a:xfrm>
            <a:custGeom>
              <a:avLst/>
              <a:gdLst>
                <a:gd name="connsiteX0" fmla="*/ 0 w 372862"/>
                <a:gd name="connsiteY0" fmla="*/ 35510 h 79899"/>
                <a:gd name="connsiteX1" fmla="*/ 53266 w 372862"/>
                <a:gd name="connsiteY1" fmla="*/ 44388 h 79899"/>
                <a:gd name="connsiteX2" fmla="*/ 62143 w 372862"/>
                <a:gd name="connsiteY2" fmla="*/ 71021 h 79899"/>
                <a:gd name="connsiteX3" fmla="*/ 88776 w 372862"/>
                <a:gd name="connsiteY3" fmla="*/ 79899 h 79899"/>
                <a:gd name="connsiteX4" fmla="*/ 124287 w 372862"/>
                <a:gd name="connsiteY4" fmla="*/ 35510 h 79899"/>
                <a:gd name="connsiteX5" fmla="*/ 133165 w 372862"/>
                <a:gd name="connsiteY5" fmla="*/ 8877 h 79899"/>
                <a:gd name="connsiteX6" fmla="*/ 168675 w 372862"/>
                <a:gd name="connsiteY6" fmla="*/ 17755 h 79899"/>
                <a:gd name="connsiteX7" fmla="*/ 204186 w 372862"/>
                <a:gd name="connsiteY7" fmla="*/ 53266 h 79899"/>
                <a:gd name="connsiteX8" fmla="*/ 221941 w 372862"/>
                <a:gd name="connsiteY8" fmla="*/ 35510 h 79899"/>
                <a:gd name="connsiteX9" fmla="*/ 230819 w 372862"/>
                <a:gd name="connsiteY9" fmla="*/ 8877 h 79899"/>
                <a:gd name="connsiteX10" fmla="*/ 257452 w 372862"/>
                <a:gd name="connsiteY10" fmla="*/ 0 h 79899"/>
                <a:gd name="connsiteX11" fmla="*/ 275207 w 372862"/>
                <a:gd name="connsiteY11" fmla="*/ 26633 h 79899"/>
                <a:gd name="connsiteX12" fmla="*/ 284085 w 372862"/>
                <a:gd name="connsiteY12" fmla="*/ 53266 h 79899"/>
                <a:gd name="connsiteX13" fmla="*/ 372862 w 372862"/>
                <a:gd name="connsiteY13" fmla="*/ 35510 h 7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2862" h="79899">
                  <a:moveTo>
                    <a:pt x="0" y="35510"/>
                  </a:moveTo>
                  <a:cubicBezTo>
                    <a:pt x="17755" y="38469"/>
                    <a:pt x="37637" y="35457"/>
                    <a:pt x="53266" y="44388"/>
                  </a:cubicBezTo>
                  <a:cubicBezTo>
                    <a:pt x="61391" y="49031"/>
                    <a:pt x="55526" y="64404"/>
                    <a:pt x="62143" y="71021"/>
                  </a:cubicBezTo>
                  <a:cubicBezTo>
                    <a:pt x="68760" y="77638"/>
                    <a:pt x="79898" y="76940"/>
                    <a:pt x="88776" y="79899"/>
                  </a:cubicBezTo>
                  <a:cubicBezTo>
                    <a:pt x="105291" y="63384"/>
                    <a:pt x="113087" y="57909"/>
                    <a:pt x="124287" y="35510"/>
                  </a:cubicBezTo>
                  <a:cubicBezTo>
                    <a:pt x="128472" y="27140"/>
                    <a:pt x="130206" y="17755"/>
                    <a:pt x="133165" y="8877"/>
                  </a:cubicBezTo>
                  <a:cubicBezTo>
                    <a:pt x="145002" y="11836"/>
                    <a:pt x="158329" y="11288"/>
                    <a:pt x="168675" y="17755"/>
                  </a:cubicBezTo>
                  <a:cubicBezTo>
                    <a:pt x="182870" y="26627"/>
                    <a:pt x="204186" y="53266"/>
                    <a:pt x="204186" y="53266"/>
                  </a:cubicBezTo>
                  <a:cubicBezTo>
                    <a:pt x="210104" y="47347"/>
                    <a:pt x="217635" y="42687"/>
                    <a:pt x="221941" y="35510"/>
                  </a:cubicBezTo>
                  <a:cubicBezTo>
                    <a:pt x="226756" y="27486"/>
                    <a:pt x="224202" y="15494"/>
                    <a:pt x="230819" y="8877"/>
                  </a:cubicBezTo>
                  <a:cubicBezTo>
                    <a:pt x="237436" y="2260"/>
                    <a:pt x="248574" y="2959"/>
                    <a:pt x="257452" y="0"/>
                  </a:cubicBezTo>
                  <a:cubicBezTo>
                    <a:pt x="263370" y="8878"/>
                    <a:pt x="270435" y="17090"/>
                    <a:pt x="275207" y="26633"/>
                  </a:cubicBezTo>
                  <a:cubicBezTo>
                    <a:pt x="279392" y="35003"/>
                    <a:pt x="274950" y="51236"/>
                    <a:pt x="284085" y="53266"/>
                  </a:cubicBezTo>
                  <a:cubicBezTo>
                    <a:pt x="324370" y="62218"/>
                    <a:pt x="344113" y="49885"/>
                    <a:pt x="372862" y="3551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2" name="Rechthoek 11"/>
          <p:cNvSpPr/>
          <p:nvPr/>
        </p:nvSpPr>
        <p:spPr>
          <a:xfrm>
            <a:off x="1" y="1350236"/>
            <a:ext cx="495656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1914258" y="1359272"/>
            <a:ext cx="863125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734370" y="1369430"/>
            <a:ext cx="4409630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0" y="3931065"/>
            <a:ext cx="9144000" cy="1324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F0EA605-5E8D-72DC-261C-C9D20C006905}"/>
              </a:ext>
            </a:extLst>
          </p:cNvPr>
          <p:cNvSpPr txBox="1"/>
          <p:nvPr/>
        </p:nvSpPr>
        <p:spPr>
          <a:xfrm>
            <a:off x="362536" y="4983207"/>
            <a:ext cx="8578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condensatiepolymerisatie </a:t>
            </a:r>
            <a:r>
              <a:rPr lang="nl-NL" sz="3600" dirty="0">
                <a:solidFill>
                  <a:srgbClr val="FF0000"/>
                </a:solidFill>
              </a:rPr>
              <a:t>van 2 monomeren</a:t>
            </a:r>
          </a:p>
        </p:txBody>
      </p:sp>
    </p:spTree>
    <p:extLst>
      <p:ext uri="{BB962C8B-B14F-4D97-AF65-F5344CB8AC3E}">
        <p14:creationId xmlns:p14="http://schemas.microsoft.com/office/powerpoint/2010/main" val="66807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/>
          <p:cNvSpPr/>
          <p:nvPr/>
        </p:nvSpPr>
        <p:spPr>
          <a:xfrm>
            <a:off x="-13770" y="1265828"/>
            <a:ext cx="9144000" cy="1324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0" y="3931065"/>
            <a:ext cx="9144000" cy="1324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8491258" y="4037307"/>
            <a:ext cx="678656" cy="1117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1" y="4037308"/>
            <a:ext cx="678656" cy="1117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1" t="25556" b="42787"/>
          <a:stretch/>
        </p:blipFill>
        <p:spPr bwMode="auto">
          <a:xfrm>
            <a:off x="199505" y="1359272"/>
            <a:ext cx="8944495" cy="120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ep 9"/>
          <p:cNvGrpSpPr/>
          <p:nvPr/>
        </p:nvGrpSpPr>
        <p:grpSpPr>
          <a:xfrm>
            <a:off x="199505" y="4016189"/>
            <a:ext cx="8741044" cy="1144745"/>
            <a:chOff x="636046" y="4058998"/>
            <a:chExt cx="7655698" cy="979766"/>
          </a:xfrm>
        </p:grpSpPr>
        <p:pic>
          <p:nvPicPr>
            <p:cNvPr id="2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998862" y="4089866"/>
              <a:ext cx="2316791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3295167" y="4089866"/>
              <a:ext cx="2316791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5580112" y="4077072"/>
              <a:ext cx="2380119" cy="961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hthoek 2"/>
            <p:cNvSpPr/>
            <p:nvPr/>
          </p:nvSpPr>
          <p:spPr>
            <a:xfrm>
              <a:off x="998862" y="4089866"/>
              <a:ext cx="45719" cy="1312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" name="Picture 2" descr="http://pulsar.docentenpakket.nl/Portals/5/DPResources/Chemie_Tweede_Fase/Vwo_S1_deel3/Figuren/v17-26.tif"/>
            <p:cNvPicPr>
              <a:picLocks noChangeAspect="1" noChangeArrowheads="1"/>
            </p:cNvPicPr>
            <p:nvPr/>
          </p:nvPicPr>
          <p:blipFill rotWithShape="1"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9" t="56250" r="31477"/>
            <a:stretch>
              <a:fillRect/>
            </a:stretch>
          </p:blipFill>
          <p:spPr bwMode="auto">
            <a:xfrm>
              <a:off x="1023857" y="4089866"/>
              <a:ext cx="2316791" cy="936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hthoek 7"/>
            <p:cNvSpPr/>
            <p:nvPr/>
          </p:nvSpPr>
          <p:spPr>
            <a:xfrm>
              <a:off x="998861" y="4089866"/>
              <a:ext cx="45719" cy="1312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998861" y="4941168"/>
              <a:ext cx="45719" cy="975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3203848" y="4797152"/>
              <a:ext cx="216024" cy="1928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/>
            <p:nvPr/>
          </p:nvSpPr>
          <p:spPr>
            <a:xfrm>
              <a:off x="3232637" y="4058998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5508104" y="4077072"/>
              <a:ext cx="117727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5508104" y="4797152"/>
              <a:ext cx="117727" cy="2416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7884368" y="4077072"/>
              <a:ext cx="75863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7922299" y="4797152"/>
              <a:ext cx="45719" cy="228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Vrije vorm 8"/>
            <p:cNvSpPr/>
            <p:nvPr/>
          </p:nvSpPr>
          <p:spPr>
            <a:xfrm>
              <a:off x="7918882" y="4527612"/>
              <a:ext cx="372862" cy="79899"/>
            </a:xfrm>
            <a:custGeom>
              <a:avLst/>
              <a:gdLst>
                <a:gd name="connsiteX0" fmla="*/ 0 w 372862"/>
                <a:gd name="connsiteY0" fmla="*/ 35510 h 79899"/>
                <a:gd name="connsiteX1" fmla="*/ 53266 w 372862"/>
                <a:gd name="connsiteY1" fmla="*/ 44388 h 79899"/>
                <a:gd name="connsiteX2" fmla="*/ 62143 w 372862"/>
                <a:gd name="connsiteY2" fmla="*/ 71021 h 79899"/>
                <a:gd name="connsiteX3" fmla="*/ 88776 w 372862"/>
                <a:gd name="connsiteY3" fmla="*/ 79899 h 79899"/>
                <a:gd name="connsiteX4" fmla="*/ 124287 w 372862"/>
                <a:gd name="connsiteY4" fmla="*/ 35510 h 79899"/>
                <a:gd name="connsiteX5" fmla="*/ 133165 w 372862"/>
                <a:gd name="connsiteY5" fmla="*/ 8877 h 79899"/>
                <a:gd name="connsiteX6" fmla="*/ 168675 w 372862"/>
                <a:gd name="connsiteY6" fmla="*/ 17755 h 79899"/>
                <a:gd name="connsiteX7" fmla="*/ 204186 w 372862"/>
                <a:gd name="connsiteY7" fmla="*/ 53266 h 79899"/>
                <a:gd name="connsiteX8" fmla="*/ 221941 w 372862"/>
                <a:gd name="connsiteY8" fmla="*/ 35510 h 79899"/>
                <a:gd name="connsiteX9" fmla="*/ 230819 w 372862"/>
                <a:gd name="connsiteY9" fmla="*/ 8877 h 79899"/>
                <a:gd name="connsiteX10" fmla="*/ 257452 w 372862"/>
                <a:gd name="connsiteY10" fmla="*/ 0 h 79899"/>
                <a:gd name="connsiteX11" fmla="*/ 275207 w 372862"/>
                <a:gd name="connsiteY11" fmla="*/ 26633 h 79899"/>
                <a:gd name="connsiteX12" fmla="*/ 284085 w 372862"/>
                <a:gd name="connsiteY12" fmla="*/ 53266 h 79899"/>
                <a:gd name="connsiteX13" fmla="*/ 372862 w 372862"/>
                <a:gd name="connsiteY13" fmla="*/ 35510 h 7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2862" h="79899">
                  <a:moveTo>
                    <a:pt x="0" y="35510"/>
                  </a:moveTo>
                  <a:cubicBezTo>
                    <a:pt x="17755" y="38469"/>
                    <a:pt x="37637" y="35457"/>
                    <a:pt x="53266" y="44388"/>
                  </a:cubicBezTo>
                  <a:cubicBezTo>
                    <a:pt x="61391" y="49031"/>
                    <a:pt x="55526" y="64404"/>
                    <a:pt x="62143" y="71021"/>
                  </a:cubicBezTo>
                  <a:cubicBezTo>
                    <a:pt x="68760" y="77638"/>
                    <a:pt x="79898" y="76940"/>
                    <a:pt x="88776" y="79899"/>
                  </a:cubicBezTo>
                  <a:cubicBezTo>
                    <a:pt x="105291" y="63384"/>
                    <a:pt x="113087" y="57909"/>
                    <a:pt x="124287" y="35510"/>
                  </a:cubicBezTo>
                  <a:cubicBezTo>
                    <a:pt x="128472" y="27140"/>
                    <a:pt x="130206" y="17755"/>
                    <a:pt x="133165" y="8877"/>
                  </a:cubicBezTo>
                  <a:cubicBezTo>
                    <a:pt x="145002" y="11836"/>
                    <a:pt x="158329" y="11288"/>
                    <a:pt x="168675" y="17755"/>
                  </a:cubicBezTo>
                  <a:cubicBezTo>
                    <a:pt x="182870" y="26627"/>
                    <a:pt x="204186" y="53266"/>
                    <a:pt x="204186" y="53266"/>
                  </a:cubicBezTo>
                  <a:cubicBezTo>
                    <a:pt x="210104" y="47347"/>
                    <a:pt x="217635" y="42687"/>
                    <a:pt x="221941" y="35510"/>
                  </a:cubicBezTo>
                  <a:cubicBezTo>
                    <a:pt x="226756" y="27486"/>
                    <a:pt x="224202" y="15494"/>
                    <a:pt x="230819" y="8877"/>
                  </a:cubicBezTo>
                  <a:cubicBezTo>
                    <a:pt x="237436" y="2260"/>
                    <a:pt x="248574" y="2959"/>
                    <a:pt x="257452" y="0"/>
                  </a:cubicBezTo>
                  <a:cubicBezTo>
                    <a:pt x="263370" y="8878"/>
                    <a:pt x="270435" y="17090"/>
                    <a:pt x="275207" y="26633"/>
                  </a:cubicBezTo>
                  <a:cubicBezTo>
                    <a:pt x="279392" y="35003"/>
                    <a:pt x="274950" y="51236"/>
                    <a:pt x="284085" y="53266"/>
                  </a:cubicBezTo>
                  <a:cubicBezTo>
                    <a:pt x="324370" y="62218"/>
                    <a:pt x="344113" y="49885"/>
                    <a:pt x="372862" y="3551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Vrije vorm 18"/>
            <p:cNvSpPr/>
            <p:nvPr/>
          </p:nvSpPr>
          <p:spPr>
            <a:xfrm>
              <a:off x="636046" y="4517968"/>
              <a:ext cx="372862" cy="79899"/>
            </a:xfrm>
            <a:custGeom>
              <a:avLst/>
              <a:gdLst>
                <a:gd name="connsiteX0" fmla="*/ 0 w 372862"/>
                <a:gd name="connsiteY0" fmla="*/ 35510 h 79899"/>
                <a:gd name="connsiteX1" fmla="*/ 53266 w 372862"/>
                <a:gd name="connsiteY1" fmla="*/ 44388 h 79899"/>
                <a:gd name="connsiteX2" fmla="*/ 62143 w 372862"/>
                <a:gd name="connsiteY2" fmla="*/ 71021 h 79899"/>
                <a:gd name="connsiteX3" fmla="*/ 88776 w 372862"/>
                <a:gd name="connsiteY3" fmla="*/ 79899 h 79899"/>
                <a:gd name="connsiteX4" fmla="*/ 124287 w 372862"/>
                <a:gd name="connsiteY4" fmla="*/ 35510 h 79899"/>
                <a:gd name="connsiteX5" fmla="*/ 133165 w 372862"/>
                <a:gd name="connsiteY5" fmla="*/ 8877 h 79899"/>
                <a:gd name="connsiteX6" fmla="*/ 168675 w 372862"/>
                <a:gd name="connsiteY6" fmla="*/ 17755 h 79899"/>
                <a:gd name="connsiteX7" fmla="*/ 204186 w 372862"/>
                <a:gd name="connsiteY7" fmla="*/ 53266 h 79899"/>
                <a:gd name="connsiteX8" fmla="*/ 221941 w 372862"/>
                <a:gd name="connsiteY8" fmla="*/ 35510 h 79899"/>
                <a:gd name="connsiteX9" fmla="*/ 230819 w 372862"/>
                <a:gd name="connsiteY9" fmla="*/ 8877 h 79899"/>
                <a:gd name="connsiteX10" fmla="*/ 257452 w 372862"/>
                <a:gd name="connsiteY10" fmla="*/ 0 h 79899"/>
                <a:gd name="connsiteX11" fmla="*/ 275207 w 372862"/>
                <a:gd name="connsiteY11" fmla="*/ 26633 h 79899"/>
                <a:gd name="connsiteX12" fmla="*/ 284085 w 372862"/>
                <a:gd name="connsiteY12" fmla="*/ 53266 h 79899"/>
                <a:gd name="connsiteX13" fmla="*/ 372862 w 372862"/>
                <a:gd name="connsiteY13" fmla="*/ 35510 h 7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2862" h="79899">
                  <a:moveTo>
                    <a:pt x="0" y="35510"/>
                  </a:moveTo>
                  <a:cubicBezTo>
                    <a:pt x="17755" y="38469"/>
                    <a:pt x="37637" y="35457"/>
                    <a:pt x="53266" y="44388"/>
                  </a:cubicBezTo>
                  <a:cubicBezTo>
                    <a:pt x="61391" y="49031"/>
                    <a:pt x="55526" y="64404"/>
                    <a:pt x="62143" y="71021"/>
                  </a:cubicBezTo>
                  <a:cubicBezTo>
                    <a:pt x="68760" y="77638"/>
                    <a:pt x="79898" y="76940"/>
                    <a:pt x="88776" y="79899"/>
                  </a:cubicBezTo>
                  <a:cubicBezTo>
                    <a:pt x="105291" y="63384"/>
                    <a:pt x="113087" y="57909"/>
                    <a:pt x="124287" y="35510"/>
                  </a:cubicBezTo>
                  <a:cubicBezTo>
                    <a:pt x="128472" y="27140"/>
                    <a:pt x="130206" y="17755"/>
                    <a:pt x="133165" y="8877"/>
                  </a:cubicBezTo>
                  <a:cubicBezTo>
                    <a:pt x="145002" y="11836"/>
                    <a:pt x="158329" y="11288"/>
                    <a:pt x="168675" y="17755"/>
                  </a:cubicBezTo>
                  <a:cubicBezTo>
                    <a:pt x="182870" y="26627"/>
                    <a:pt x="204186" y="53266"/>
                    <a:pt x="204186" y="53266"/>
                  </a:cubicBezTo>
                  <a:cubicBezTo>
                    <a:pt x="210104" y="47347"/>
                    <a:pt x="217635" y="42687"/>
                    <a:pt x="221941" y="35510"/>
                  </a:cubicBezTo>
                  <a:cubicBezTo>
                    <a:pt x="226756" y="27486"/>
                    <a:pt x="224202" y="15494"/>
                    <a:pt x="230819" y="8877"/>
                  </a:cubicBezTo>
                  <a:cubicBezTo>
                    <a:pt x="237436" y="2260"/>
                    <a:pt x="248574" y="2959"/>
                    <a:pt x="257452" y="0"/>
                  </a:cubicBezTo>
                  <a:cubicBezTo>
                    <a:pt x="263370" y="8878"/>
                    <a:pt x="270435" y="17090"/>
                    <a:pt x="275207" y="26633"/>
                  </a:cubicBezTo>
                  <a:cubicBezTo>
                    <a:pt x="279392" y="35003"/>
                    <a:pt x="274950" y="51236"/>
                    <a:pt x="284085" y="53266"/>
                  </a:cubicBezTo>
                  <a:cubicBezTo>
                    <a:pt x="324370" y="62218"/>
                    <a:pt x="344113" y="49885"/>
                    <a:pt x="372862" y="3551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2" name="Rechthoek 11"/>
          <p:cNvSpPr/>
          <p:nvPr/>
        </p:nvSpPr>
        <p:spPr>
          <a:xfrm>
            <a:off x="1" y="1350236"/>
            <a:ext cx="495656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1914258" y="1359272"/>
            <a:ext cx="863125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734370" y="1369430"/>
            <a:ext cx="4409630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3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/>
          <p:cNvSpPr/>
          <p:nvPr/>
        </p:nvSpPr>
        <p:spPr>
          <a:xfrm>
            <a:off x="-13770" y="1265828"/>
            <a:ext cx="9144000" cy="1324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1" t="25556" b="42787"/>
          <a:stretch/>
        </p:blipFill>
        <p:spPr bwMode="auto">
          <a:xfrm>
            <a:off x="199505" y="1359272"/>
            <a:ext cx="8944495" cy="120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hoek 11"/>
          <p:cNvSpPr/>
          <p:nvPr/>
        </p:nvSpPr>
        <p:spPr>
          <a:xfrm>
            <a:off x="1" y="1350236"/>
            <a:ext cx="495656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1914258" y="1359272"/>
            <a:ext cx="863125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734370" y="1369430"/>
            <a:ext cx="4409630" cy="1204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1" t="25556" b="42787"/>
          <a:stretch/>
        </p:blipFill>
        <p:spPr bwMode="auto">
          <a:xfrm>
            <a:off x="199505" y="1353600"/>
            <a:ext cx="8944495" cy="120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1A68870-2E24-269D-CD85-E3DF555D73F4}"/>
              </a:ext>
            </a:extLst>
          </p:cNvPr>
          <p:cNvSpPr txBox="1"/>
          <p:nvPr/>
        </p:nvSpPr>
        <p:spPr>
          <a:xfrm>
            <a:off x="786412" y="399166"/>
            <a:ext cx="2464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reactievergelijking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FA2A5C9-7122-F757-485E-9226F6CF3A32}"/>
              </a:ext>
            </a:extLst>
          </p:cNvPr>
          <p:cNvSpPr txBox="1"/>
          <p:nvPr/>
        </p:nvSpPr>
        <p:spPr>
          <a:xfrm>
            <a:off x="5378400" y="1501200"/>
            <a:ext cx="3508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_                                               _</a:t>
            </a:r>
          </a:p>
        </p:txBody>
      </p:sp>
    </p:spTree>
    <p:extLst>
      <p:ext uri="{BB962C8B-B14F-4D97-AF65-F5344CB8AC3E}">
        <p14:creationId xmlns:p14="http://schemas.microsoft.com/office/powerpoint/2010/main" val="183702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DB1719A-2675-4916-B975-8762B6C07150}"/>
              </a:ext>
            </a:extLst>
          </p:cNvPr>
          <p:cNvSpPr txBox="1"/>
          <p:nvPr/>
        </p:nvSpPr>
        <p:spPr>
          <a:xfrm>
            <a:off x="692209" y="307649"/>
            <a:ext cx="3547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polyamide</a:t>
            </a:r>
          </a:p>
        </p:txBody>
      </p:sp>
    </p:spTree>
    <p:extLst>
      <p:ext uri="{BB962C8B-B14F-4D97-AF65-F5344CB8AC3E}">
        <p14:creationId xmlns:p14="http://schemas.microsoft.com/office/powerpoint/2010/main" val="353744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07" r="31154" b="9773"/>
          <a:stretch/>
        </p:blipFill>
        <p:spPr bwMode="auto">
          <a:xfrm>
            <a:off x="1560212" y="1043630"/>
            <a:ext cx="625157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0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A028A04-3E3A-48C3-9830-4E81507228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12" y="1244737"/>
            <a:ext cx="3443143" cy="1404000"/>
          </a:xfrm>
          <a:prstGeom prst="rect">
            <a:avLst/>
          </a:prstGeom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04D6BC6C-CA1F-416A-A259-006C86D5A83D}"/>
              </a:ext>
            </a:extLst>
          </p:cNvPr>
          <p:cNvGrpSpPr/>
          <p:nvPr/>
        </p:nvGrpSpPr>
        <p:grpSpPr>
          <a:xfrm>
            <a:off x="4673600" y="1244737"/>
            <a:ext cx="3928532" cy="1463040"/>
            <a:chOff x="4673600" y="1244737"/>
            <a:chExt cx="3928532" cy="1463040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CA167F65-3F85-4437-B2BC-6C9CB382A34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73600" y="1244737"/>
              <a:ext cx="3928532" cy="1463040"/>
              <a:chOff x="4628438" y="1344321"/>
              <a:chExt cx="4910665" cy="1828800"/>
            </a:xfrm>
          </p:grpSpPr>
          <p:pic>
            <p:nvPicPr>
              <p:cNvPr id="9" name="Picture 2" descr="File:Nylon 6,6.png">
                <a:extLst>
                  <a:ext uri="{FF2B5EF4-FFF2-40B4-BE49-F238E27FC236}">
                    <a16:creationId xmlns:a16="http://schemas.microsoft.com/office/drawing/2014/main" id="{0B0319D6-48EF-49EF-9003-E747B589D1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747" r="8512"/>
              <a:stretch/>
            </p:blipFill>
            <p:spPr bwMode="auto">
              <a:xfrm>
                <a:off x="5140438" y="1344321"/>
                <a:ext cx="3714044" cy="1828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60E98D3-47CE-45A5-8A11-0EF15504DB28}"/>
                  </a:ext>
                </a:extLst>
              </p:cNvPr>
              <p:cNvSpPr txBox="1"/>
              <p:nvPr/>
            </p:nvSpPr>
            <p:spPr>
              <a:xfrm>
                <a:off x="4628438" y="1818000"/>
                <a:ext cx="654761" cy="55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nl-NL" sz="23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95BD352-DCAE-41E8-94EA-BDC10D3E7D05}"/>
                  </a:ext>
                </a:extLst>
              </p:cNvPr>
              <p:cNvSpPr txBox="1"/>
              <p:nvPr/>
            </p:nvSpPr>
            <p:spPr>
              <a:xfrm>
                <a:off x="8747999" y="2097340"/>
                <a:ext cx="791104" cy="55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nl-NL" sz="23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43572F66-4A8C-4787-8DF9-7FFD72704843}"/>
                </a:ext>
              </a:extLst>
            </p:cNvPr>
            <p:cNvSpPr/>
            <p:nvPr/>
          </p:nvSpPr>
          <p:spPr>
            <a:xfrm>
              <a:off x="5089036" y="1332000"/>
              <a:ext cx="440267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152995D-69DE-4A01-810C-04911B93A158}"/>
                </a:ext>
              </a:extLst>
            </p:cNvPr>
            <p:cNvSpPr/>
            <p:nvPr/>
          </p:nvSpPr>
          <p:spPr>
            <a:xfrm>
              <a:off x="7715991" y="2196000"/>
              <a:ext cx="400018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77700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A028A04-3E3A-48C3-9830-4E81507228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12" y="1244737"/>
            <a:ext cx="3443143" cy="1404000"/>
          </a:xfrm>
          <a:prstGeom prst="rect">
            <a:avLst/>
          </a:prstGeom>
        </p:spPr>
      </p:pic>
      <p:grpSp>
        <p:nvGrpSpPr>
          <p:cNvPr id="10" name="Groep 9">
            <a:extLst>
              <a:ext uri="{FF2B5EF4-FFF2-40B4-BE49-F238E27FC236}">
                <a16:creationId xmlns:a16="http://schemas.microsoft.com/office/drawing/2014/main" id="{CA167F65-3F85-4437-B2BC-6C9CB382A34E}"/>
              </a:ext>
            </a:extLst>
          </p:cNvPr>
          <p:cNvGrpSpPr>
            <a:grpSpLocks noChangeAspect="1"/>
          </p:cNvGrpSpPr>
          <p:nvPr/>
        </p:nvGrpSpPr>
        <p:grpSpPr>
          <a:xfrm>
            <a:off x="4797782" y="1244737"/>
            <a:ext cx="3548517" cy="1463040"/>
            <a:chOff x="4797777" y="1344321"/>
            <a:chExt cx="4435646" cy="1828800"/>
          </a:xfrm>
        </p:grpSpPr>
        <p:pic>
          <p:nvPicPr>
            <p:cNvPr id="9" name="Picture 2" descr="File:Nylon 6,6.png">
              <a:extLst>
                <a:ext uri="{FF2B5EF4-FFF2-40B4-BE49-F238E27FC236}">
                  <a16:creationId xmlns:a16="http://schemas.microsoft.com/office/drawing/2014/main" id="{0B0319D6-48EF-49EF-9003-E747B589D1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747" r="8512"/>
            <a:stretch/>
          </p:blipFill>
          <p:spPr bwMode="auto">
            <a:xfrm>
              <a:off x="5147733" y="1344321"/>
              <a:ext cx="3714044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860E98D3-47CE-45A5-8A11-0EF15504DB28}"/>
                </a:ext>
              </a:extLst>
            </p:cNvPr>
            <p:cNvSpPr txBox="1"/>
            <p:nvPr/>
          </p:nvSpPr>
          <p:spPr>
            <a:xfrm>
              <a:off x="4797777" y="1826900"/>
              <a:ext cx="485422" cy="557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F95BD352-DCAE-41E8-94EA-BDC10D3E7D05}"/>
                </a:ext>
              </a:extLst>
            </p:cNvPr>
            <p:cNvSpPr txBox="1"/>
            <p:nvPr/>
          </p:nvSpPr>
          <p:spPr>
            <a:xfrm>
              <a:off x="8748001" y="2097340"/>
              <a:ext cx="485422" cy="557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756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A028A04-3E3A-48C3-9830-4E81507228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12" y="1244737"/>
            <a:ext cx="3443143" cy="1404000"/>
          </a:xfrm>
          <a:prstGeom prst="rect">
            <a:avLst/>
          </a:prstGeom>
        </p:spPr>
      </p:pic>
      <p:grpSp>
        <p:nvGrpSpPr>
          <p:cNvPr id="10" name="Groep 9">
            <a:extLst>
              <a:ext uri="{FF2B5EF4-FFF2-40B4-BE49-F238E27FC236}">
                <a16:creationId xmlns:a16="http://schemas.microsoft.com/office/drawing/2014/main" id="{CA167F65-3F85-4437-B2BC-6C9CB382A34E}"/>
              </a:ext>
            </a:extLst>
          </p:cNvPr>
          <p:cNvGrpSpPr>
            <a:grpSpLocks noChangeAspect="1"/>
          </p:cNvGrpSpPr>
          <p:nvPr/>
        </p:nvGrpSpPr>
        <p:grpSpPr>
          <a:xfrm>
            <a:off x="4797782" y="1244737"/>
            <a:ext cx="3548517" cy="1463040"/>
            <a:chOff x="4797777" y="1344321"/>
            <a:chExt cx="4435646" cy="1828800"/>
          </a:xfrm>
        </p:grpSpPr>
        <p:pic>
          <p:nvPicPr>
            <p:cNvPr id="9" name="Picture 2" descr="File:Nylon 6,6.png">
              <a:extLst>
                <a:ext uri="{FF2B5EF4-FFF2-40B4-BE49-F238E27FC236}">
                  <a16:creationId xmlns:a16="http://schemas.microsoft.com/office/drawing/2014/main" id="{0B0319D6-48EF-49EF-9003-E747B589D1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747" r="8512"/>
            <a:stretch/>
          </p:blipFill>
          <p:spPr bwMode="auto">
            <a:xfrm>
              <a:off x="5147733" y="1344321"/>
              <a:ext cx="3714044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860E98D3-47CE-45A5-8A11-0EF15504DB28}"/>
                </a:ext>
              </a:extLst>
            </p:cNvPr>
            <p:cNvSpPr txBox="1"/>
            <p:nvPr/>
          </p:nvSpPr>
          <p:spPr>
            <a:xfrm>
              <a:off x="4797777" y="1826900"/>
              <a:ext cx="485422" cy="557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F95BD352-DCAE-41E8-94EA-BDC10D3E7D05}"/>
                </a:ext>
              </a:extLst>
            </p:cNvPr>
            <p:cNvSpPr txBox="1"/>
            <p:nvPr/>
          </p:nvSpPr>
          <p:spPr>
            <a:xfrm>
              <a:off x="8748001" y="2097340"/>
              <a:ext cx="485422" cy="557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</p:grpSp>
      <p:sp>
        <p:nvSpPr>
          <p:cNvPr id="2" name="Ovaal 1">
            <a:extLst>
              <a:ext uri="{FF2B5EF4-FFF2-40B4-BE49-F238E27FC236}">
                <a16:creationId xmlns:a16="http://schemas.microsoft.com/office/drawing/2014/main" id="{494D17AC-FD8C-4D0A-9921-8E8E26639548}"/>
              </a:ext>
            </a:extLst>
          </p:cNvPr>
          <p:cNvSpPr/>
          <p:nvPr/>
        </p:nvSpPr>
        <p:spPr>
          <a:xfrm>
            <a:off x="3672000" y="1379028"/>
            <a:ext cx="1475457" cy="9144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F446F8C-2AA8-4455-8A65-FD9740741A73}"/>
              </a:ext>
            </a:extLst>
          </p:cNvPr>
          <p:cNvSpPr/>
          <p:nvPr/>
        </p:nvSpPr>
        <p:spPr>
          <a:xfrm>
            <a:off x="8028000" y="1630800"/>
            <a:ext cx="1475457" cy="9144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034B9272-7756-41BF-9D2C-F86E9FB7E590}"/>
              </a:ext>
            </a:extLst>
          </p:cNvPr>
          <p:cNvSpPr/>
          <p:nvPr/>
        </p:nvSpPr>
        <p:spPr>
          <a:xfrm>
            <a:off x="-91299" y="1584522"/>
            <a:ext cx="1475457" cy="9144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97945B8-4A7E-5E31-89FA-DAB2B0FF1F73}"/>
              </a:ext>
            </a:extLst>
          </p:cNvPr>
          <p:cNvSpPr/>
          <p:nvPr/>
        </p:nvSpPr>
        <p:spPr>
          <a:xfrm>
            <a:off x="-171764" y="1319740"/>
            <a:ext cx="779898" cy="1328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EF5E102-2431-DAFE-E029-C05B4BF6E754}"/>
              </a:ext>
            </a:extLst>
          </p:cNvPr>
          <p:cNvSpPr/>
          <p:nvPr/>
        </p:nvSpPr>
        <p:spPr>
          <a:xfrm>
            <a:off x="8787451" y="1423501"/>
            <a:ext cx="779898" cy="1328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69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Nylon 6,6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3" r="7217"/>
          <a:stretch/>
        </p:blipFill>
        <p:spPr bwMode="auto">
          <a:xfrm>
            <a:off x="2009421" y="3935487"/>
            <a:ext cx="5396089" cy="14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A028A04-3E3A-48C3-9830-4E81507228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12" y="1244737"/>
            <a:ext cx="3443143" cy="1404000"/>
          </a:xfrm>
          <a:prstGeom prst="rect">
            <a:avLst/>
          </a:prstGeom>
        </p:spPr>
      </p:pic>
      <p:grpSp>
        <p:nvGrpSpPr>
          <p:cNvPr id="10" name="Groep 9">
            <a:extLst>
              <a:ext uri="{FF2B5EF4-FFF2-40B4-BE49-F238E27FC236}">
                <a16:creationId xmlns:a16="http://schemas.microsoft.com/office/drawing/2014/main" id="{CA167F65-3F85-4437-B2BC-6C9CB382A34E}"/>
              </a:ext>
            </a:extLst>
          </p:cNvPr>
          <p:cNvGrpSpPr>
            <a:grpSpLocks noChangeAspect="1"/>
          </p:cNvGrpSpPr>
          <p:nvPr/>
        </p:nvGrpSpPr>
        <p:grpSpPr>
          <a:xfrm>
            <a:off x="4797782" y="1244737"/>
            <a:ext cx="3548517" cy="1463040"/>
            <a:chOff x="4797777" y="1344321"/>
            <a:chExt cx="4435646" cy="1828800"/>
          </a:xfrm>
        </p:grpSpPr>
        <p:pic>
          <p:nvPicPr>
            <p:cNvPr id="9" name="Picture 2" descr="File:Nylon 6,6.png">
              <a:extLst>
                <a:ext uri="{FF2B5EF4-FFF2-40B4-BE49-F238E27FC236}">
                  <a16:creationId xmlns:a16="http://schemas.microsoft.com/office/drawing/2014/main" id="{0B0319D6-48EF-49EF-9003-E747B589D1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747" r="8512"/>
            <a:stretch/>
          </p:blipFill>
          <p:spPr bwMode="auto">
            <a:xfrm>
              <a:off x="5147733" y="1344321"/>
              <a:ext cx="3714044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860E98D3-47CE-45A5-8A11-0EF15504DB28}"/>
                </a:ext>
              </a:extLst>
            </p:cNvPr>
            <p:cNvSpPr txBox="1"/>
            <p:nvPr/>
          </p:nvSpPr>
          <p:spPr>
            <a:xfrm>
              <a:off x="4797777" y="1826900"/>
              <a:ext cx="485422" cy="557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F95BD352-DCAE-41E8-94EA-BDC10D3E7D05}"/>
                </a:ext>
              </a:extLst>
            </p:cNvPr>
            <p:cNvSpPr txBox="1"/>
            <p:nvPr/>
          </p:nvSpPr>
          <p:spPr>
            <a:xfrm>
              <a:off x="8748001" y="2097340"/>
              <a:ext cx="485422" cy="557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</p:grpSp>
      <p:sp>
        <p:nvSpPr>
          <p:cNvPr id="2" name="Ovaal 1">
            <a:extLst>
              <a:ext uri="{FF2B5EF4-FFF2-40B4-BE49-F238E27FC236}">
                <a16:creationId xmlns:a16="http://schemas.microsoft.com/office/drawing/2014/main" id="{494D17AC-FD8C-4D0A-9921-8E8E26639548}"/>
              </a:ext>
            </a:extLst>
          </p:cNvPr>
          <p:cNvSpPr/>
          <p:nvPr/>
        </p:nvSpPr>
        <p:spPr>
          <a:xfrm>
            <a:off x="3672000" y="1379028"/>
            <a:ext cx="1475457" cy="9144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F446F8C-2AA8-4455-8A65-FD9740741A73}"/>
              </a:ext>
            </a:extLst>
          </p:cNvPr>
          <p:cNvSpPr/>
          <p:nvPr/>
        </p:nvSpPr>
        <p:spPr>
          <a:xfrm>
            <a:off x="8028000" y="1630800"/>
            <a:ext cx="1475457" cy="9144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034B9272-7756-41BF-9D2C-F86E9FB7E590}"/>
              </a:ext>
            </a:extLst>
          </p:cNvPr>
          <p:cNvSpPr/>
          <p:nvPr/>
        </p:nvSpPr>
        <p:spPr>
          <a:xfrm>
            <a:off x="-91299" y="1584522"/>
            <a:ext cx="1475457" cy="9144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605DF0C2-2943-4D88-B07B-661B6AE75719}"/>
              </a:ext>
            </a:extLst>
          </p:cNvPr>
          <p:cNvSpPr/>
          <p:nvPr/>
        </p:nvSpPr>
        <p:spPr>
          <a:xfrm>
            <a:off x="-171764" y="1319740"/>
            <a:ext cx="779898" cy="1328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1A271864-A9B2-4984-B446-2F945A1A5B15}"/>
              </a:ext>
            </a:extLst>
          </p:cNvPr>
          <p:cNvSpPr/>
          <p:nvPr/>
        </p:nvSpPr>
        <p:spPr>
          <a:xfrm>
            <a:off x="8787451" y="1423501"/>
            <a:ext cx="779898" cy="1328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Vrije vorm 27">
            <a:extLst>
              <a:ext uri="{FF2B5EF4-FFF2-40B4-BE49-F238E27FC236}">
                <a16:creationId xmlns:a16="http://schemas.microsoft.com/office/drawing/2014/main" id="{894AC36E-1F19-47A1-9F68-12945F9397B6}"/>
              </a:ext>
            </a:extLst>
          </p:cNvPr>
          <p:cNvSpPr/>
          <p:nvPr/>
        </p:nvSpPr>
        <p:spPr>
          <a:xfrm>
            <a:off x="7405510" y="4626075"/>
            <a:ext cx="246038" cy="58005"/>
          </a:xfrm>
          <a:custGeom>
            <a:avLst/>
            <a:gdLst>
              <a:gd name="connsiteX0" fmla="*/ 0 w 372862"/>
              <a:gd name="connsiteY0" fmla="*/ 35510 h 79899"/>
              <a:gd name="connsiteX1" fmla="*/ 53266 w 372862"/>
              <a:gd name="connsiteY1" fmla="*/ 44388 h 79899"/>
              <a:gd name="connsiteX2" fmla="*/ 62143 w 372862"/>
              <a:gd name="connsiteY2" fmla="*/ 71021 h 79899"/>
              <a:gd name="connsiteX3" fmla="*/ 88776 w 372862"/>
              <a:gd name="connsiteY3" fmla="*/ 79899 h 79899"/>
              <a:gd name="connsiteX4" fmla="*/ 124287 w 372862"/>
              <a:gd name="connsiteY4" fmla="*/ 35510 h 79899"/>
              <a:gd name="connsiteX5" fmla="*/ 133165 w 372862"/>
              <a:gd name="connsiteY5" fmla="*/ 8877 h 79899"/>
              <a:gd name="connsiteX6" fmla="*/ 168675 w 372862"/>
              <a:gd name="connsiteY6" fmla="*/ 17755 h 79899"/>
              <a:gd name="connsiteX7" fmla="*/ 204186 w 372862"/>
              <a:gd name="connsiteY7" fmla="*/ 53266 h 79899"/>
              <a:gd name="connsiteX8" fmla="*/ 221941 w 372862"/>
              <a:gd name="connsiteY8" fmla="*/ 35510 h 79899"/>
              <a:gd name="connsiteX9" fmla="*/ 230819 w 372862"/>
              <a:gd name="connsiteY9" fmla="*/ 8877 h 79899"/>
              <a:gd name="connsiteX10" fmla="*/ 257452 w 372862"/>
              <a:gd name="connsiteY10" fmla="*/ 0 h 79899"/>
              <a:gd name="connsiteX11" fmla="*/ 275207 w 372862"/>
              <a:gd name="connsiteY11" fmla="*/ 26633 h 79899"/>
              <a:gd name="connsiteX12" fmla="*/ 284085 w 372862"/>
              <a:gd name="connsiteY12" fmla="*/ 53266 h 79899"/>
              <a:gd name="connsiteX13" fmla="*/ 372862 w 372862"/>
              <a:gd name="connsiteY13" fmla="*/ 3551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862" h="79899">
                <a:moveTo>
                  <a:pt x="0" y="35510"/>
                </a:moveTo>
                <a:cubicBezTo>
                  <a:pt x="17755" y="38469"/>
                  <a:pt x="37637" y="35457"/>
                  <a:pt x="53266" y="44388"/>
                </a:cubicBezTo>
                <a:cubicBezTo>
                  <a:pt x="61391" y="49031"/>
                  <a:pt x="55526" y="64404"/>
                  <a:pt x="62143" y="71021"/>
                </a:cubicBezTo>
                <a:cubicBezTo>
                  <a:pt x="68760" y="77638"/>
                  <a:pt x="79898" y="76940"/>
                  <a:pt x="88776" y="79899"/>
                </a:cubicBezTo>
                <a:cubicBezTo>
                  <a:pt x="105291" y="63384"/>
                  <a:pt x="113087" y="57909"/>
                  <a:pt x="124287" y="35510"/>
                </a:cubicBezTo>
                <a:cubicBezTo>
                  <a:pt x="128472" y="27140"/>
                  <a:pt x="130206" y="17755"/>
                  <a:pt x="133165" y="8877"/>
                </a:cubicBezTo>
                <a:cubicBezTo>
                  <a:pt x="145002" y="11836"/>
                  <a:pt x="158329" y="11288"/>
                  <a:pt x="168675" y="17755"/>
                </a:cubicBezTo>
                <a:cubicBezTo>
                  <a:pt x="182870" y="26627"/>
                  <a:pt x="204186" y="53266"/>
                  <a:pt x="204186" y="53266"/>
                </a:cubicBezTo>
                <a:cubicBezTo>
                  <a:pt x="210104" y="47347"/>
                  <a:pt x="217635" y="42687"/>
                  <a:pt x="221941" y="35510"/>
                </a:cubicBezTo>
                <a:cubicBezTo>
                  <a:pt x="226756" y="27486"/>
                  <a:pt x="224202" y="15494"/>
                  <a:pt x="230819" y="8877"/>
                </a:cubicBezTo>
                <a:cubicBezTo>
                  <a:pt x="237436" y="2260"/>
                  <a:pt x="248574" y="2959"/>
                  <a:pt x="257452" y="0"/>
                </a:cubicBezTo>
                <a:cubicBezTo>
                  <a:pt x="263370" y="8878"/>
                  <a:pt x="270435" y="17090"/>
                  <a:pt x="275207" y="26633"/>
                </a:cubicBezTo>
                <a:cubicBezTo>
                  <a:pt x="279392" y="35003"/>
                  <a:pt x="274950" y="51236"/>
                  <a:pt x="284085" y="53266"/>
                </a:cubicBezTo>
                <a:cubicBezTo>
                  <a:pt x="324370" y="62218"/>
                  <a:pt x="344113" y="49885"/>
                  <a:pt x="372862" y="355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Vrije vorm 28">
            <a:extLst>
              <a:ext uri="{FF2B5EF4-FFF2-40B4-BE49-F238E27FC236}">
                <a16:creationId xmlns:a16="http://schemas.microsoft.com/office/drawing/2014/main" id="{B1A8527E-A729-040D-AACC-4277DA8663B9}"/>
              </a:ext>
            </a:extLst>
          </p:cNvPr>
          <p:cNvSpPr/>
          <p:nvPr/>
        </p:nvSpPr>
        <p:spPr>
          <a:xfrm flipH="1">
            <a:off x="1710375" y="4633200"/>
            <a:ext cx="299046" cy="45719"/>
          </a:xfrm>
          <a:custGeom>
            <a:avLst/>
            <a:gdLst>
              <a:gd name="connsiteX0" fmla="*/ 0 w 372862"/>
              <a:gd name="connsiteY0" fmla="*/ 35510 h 79899"/>
              <a:gd name="connsiteX1" fmla="*/ 53266 w 372862"/>
              <a:gd name="connsiteY1" fmla="*/ 44388 h 79899"/>
              <a:gd name="connsiteX2" fmla="*/ 62143 w 372862"/>
              <a:gd name="connsiteY2" fmla="*/ 71021 h 79899"/>
              <a:gd name="connsiteX3" fmla="*/ 88776 w 372862"/>
              <a:gd name="connsiteY3" fmla="*/ 79899 h 79899"/>
              <a:gd name="connsiteX4" fmla="*/ 124287 w 372862"/>
              <a:gd name="connsiteY4" fmla="*/ 35510 h 79899"/>
              <a:gd name="connsiteX5" fmla="*/ 133165 w 372862"/>
              <a:gd name="connsiteY5" fmla="*/ 8877 h 79899"/>
              <a:gd name="connsiteX6" fmla="*/ 168675 w 372862"/>
              <a:gd name="connsiteY6" fmla="*/ 17755 h 79899"/>
              <a:gd name="connsiteX7" fmla="*/ 204186 w 372862"/>
              <a:gd name="connsiteY7" fmla="*/ 53266 h 79899"/>
              <a:gd name="connsiteX8" fmla="*/ 221941 w 372862"/>
              <a:gd name="connsiteY8" fmla="*/ 35510 h 79899"/>
              <a:gd name="connsiteX9" fmla="*/ 230819 w 372862"/>
              <a:gd name="connsiteY9" fmla="*/ 8877 h 79899"/>
              <a:gd name="connsiteX10" fmla="*/ 257452 w 372862"/>
              <a:gd name="connsiteY10" fmla="*/ 0 h 79899"/>
              <a:gd name="connsiteX11" fmla="*/ 275207 w 372862"/>
              <a:gd name="connsiteY11" fmla="*/ 26633 h 79899"/>
              <a:gd name="connsiteX12" fmla="*/ 284085 w 372862"/>
              <a:gd name="connsiteY12" fmla="*/ 53266 h 79899"/>
              <a:gd name="connsiteX13" fmla="*/ 372862 w 372862"/>
              <a:gd name="connsiteY13" fmla="*/ 3551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862" h="79899">
                <a:moveTo>
                  <a:pt x="0" y="35510"/>
                </a:moveTo>
                <a:cubicBezTo>
                  <a:pt x="17755" y="38469"/>
                  <a:pt x="37637" y="35457"/>
                  <a:pt x="53266" y="44388"/>
                </a:cubicBezTo>
                <a:cubicBezTo>
                  <a:pt x="61391" y="49031"/>
                  <a:pt x="55526" y="64404"/>
                  <a:pt x="62143" y="71021"/>
                </a:cubicBezTo>
                <a:cubicBezTo>
                  <a:pt x="68760" y="77638"/>
                  <a:pt x="79898" y="76940"/>
                  <a:pt x="88776" y="79899"/>
                </a:cubicBezTo>
                <a:cubicBezTo>
                  <a:pt x="105291" y="63384"/>
                  <a:pt x="113087" y="57909"/>
                  <a:pt x="124287" y="35510"/>
                </a:cubicBezTo>
                <a:cubicBezTo>
                  <a:pt x="128472" y="27140"/>
                  <a:pt x="130206" y="17755"/>
                  <a:pt x="133165" y="8877"/>
                </a:cubicBezTo>
                <a:cubicBezTo>
                  <a:pt x="145002" y="11836"/>
                  <a:pt x="158329" y="11288"/>
                  <a:pt x="168675" y="17755"/>
                </a:cubicBezTo>
                <a:cubicBezTo>
                  <a:pt x="182870" y="26627"/>
                  <a:pt x="204186" y="53266"/>
                  <a:pt x="204186" y="53266"/>
                </a:cubicBezTo>
                <a:cubicBezTo>
                  <a:pt x="210104" y="47347"/>
                  <a:pt x="217635" y="42687"/>
                  <a:pt x="221941" y="35510"/>
                </a:cubicBezTo>
                <a:cubicBezTo>
                  <a:pt x="226756" y="27486"/>
                  <a:pt x="224202" y="15494"/>
                  <a:pt x="230819" y="8877"/>
                </a:cubicBezTo>
                <a:cubicBezTo>
                  <a:pt x="237436" y="2260"/>
                  <a:pt x="248574" y="2959"/>
                  <a:pt x="257452" y="0"/>
                </a:cubicBezTo>
                <a:cubicBezTo>
                  <a:pt x="263370" y="8878"/>
                  <a:pt x="270435" y="17090"/>
                  <a:pt x="275207" y="26633"/>
                </a:cubicBezTo>
                <a:cubicBezTo>
                  <a:pt x="279392" y="35003"/>
                  <a:pt x="274950" y="51236"/>
                  <a:pt x="284085" y="53266"/>
                </a:cubicBezTo>
                <a:cubicBezTo>
                  <a:pt x="324370" y="62218"/>
                  <a:pt x="344113" y="49885"/>
                  <a:pt x="372862" y="355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828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Nylon 6,6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3" r="7217"/>
          <a:stretch/>
        </p:blipFill>
        <p:spPr bwMode="auto">
          <a:xfrm>
            <a:off x="2009421" y="3935487"/>
            <a:ext cx="5396089" cy="14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Vrije vorm 27">
            <a:extLst>
              <a:ext uri="{FF2B5EF4-FFF2-40B4-BE49-F238E27FC236}">
                <a16:creationId xmlns:a16="http://schemas.microsoft.com/office/drawing/2014/main" id="{894AC36E-1F19-47A1-9F68-12945F9397B6}"/>
              </a:ext>
            </a:extLst>
          </p:cNvPr>
          <p:cNvSpPr/>
          <p:nvPr/>
        </p:nvSpPr>
        <p:spPr>
          <a:xfrm>
            <a:off x="7405510" y="4626075"/>
            <a:ext cx="246038" cy="58005"/>
          </a:xfrm>
          <a:custGeom>
            <a:avLst/>
            <a:gdLst>
              <a:gd name="connsiteX0" fmla="*/ 0 w 372862"/>
              <a:gd name="connsiteY0" fmla="*/ 35510 h 79899"/>
              <a:gd name="connsiteX1" fmla="*/ 53266 w 372862"/>
              <a:gd name="connsiteY1" fmla="*/ 44388 h 79899"/>
              <a:gd name="connsiteX2" fmla="*/ 62143 w 372862"/>
              <a:gd name="connsiteY2" fmla="*/ 71021 h 79899"/>
              <a:gd name="connsiteX3" fmla="*/ 88776 w 372862"/>
              <a:gd name="connsiteY3" fmla="*/ 79899 h 79899"/>
              <a:gd name="connsiteX4" fmla="*/ 124287 w 372862"/>
              <a:gd name="connsiteY4" fmla="*/ 35510 h 79899"/>
              <a:gd name="connsiteX5" fmla="*/ 133165 w 372862"/>
              <a:gd name="connsiteY5" fmla="*/ 8877 h 79899"/>
              <a:gd name="connsiteX6" fmla="*/ 168675 w 372862"/>
              <a:gd name="connsiteY6" fmla="*/ 17755 h 79899"/>
              <a:gd name="connsiteX7" fmla="*/ 204186 w 372862"/>
              <a:gd name="connsiteY7" fmla="*/ 53266 h 79899"/>
              <a:gd name="connsiteX8" fmla="*/ 221941 w 372862"/>
              <a:gd name="connsiteY8" fmla="*/ 35510 h 79899"/>
              <a:gd name="connsiteX9" fmla="*/ 230819 w 372862"/>
              <a:gd name="connsiteY9" fmla="*/ 8877 h 79899"/>
              <a:gd name="connsiteX10" fmla="*/ 257452 w 372862"/>
              <a:gd name="connsiteY10" fmla="*/ 0 h 79899"/>
              <a:gd name="connsiteX11" fmla="*/ 275207 w 372862"/>
              <a:gd name="connsiteY11" fmla="*/ 26633 h 79899"/>
              <a:gd name="connsiteX12" fmla="*/ 284085 w 372862"/>
              <a:gd name="connsiteY12" fmla="*/ 53266 h 79899"/>
              <a:gd name="connsiteX13" fmla="*/ 372862 w 372862"/>
              <a:gd name="connsiteY13" fmla="*/ 3551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862" h="79899">
                <a:moveTo>
                  <a:pt x="0" y="35510"/>
                </a:moveTo>
                <a:cubicBezTo>
                  <a:pt x="17755" y="38469"/>
                  <a:pt x="37637" y="35457"/>
                  <a:pt x="53266" y="44388"/>
                </a:cubicBezTo>
                <a:cubicBezTo>
                  <a:pt x="61391" y="49031"/>
                  <a:pt x="55526" y="64404"/>
                  <a:pt x="62143" y="71021"/>
                </a:cubicBezTo>
                <a:cubicBezTo>
                  <a:pt x="68760" y="77638"/>
                  <a:pt x="79898" y="76940"/>
                  <a:pt x="88776" y="79899"/>
                </a:cubicBezTo>
                <a:cubicBezTo>
                  <a:pt x="105291" y="63384"/>
                  <a:pt x="113087" y="57909"/>
                  <a:pt x="124287" y="35510"/>
                </a:cubicBezTo>
                <a:cubicBezTo>
                  <a:pt x="128472" y="27140"/>
                  <a:pt x="130206" y="17755"/>
                  <a:pt x="133165" y="8877"/>
                </a:cubicBezTo>
                <a:cubicBezTo>
                  <a:pt x="145002" y="11836"/>
                  <a:pt x="158329" y="11288"/>
                  <a:pt x="168675" y="17755"/>
                </a:cubicBezTo>
                <a:cubicBezTo>
                  <a:pt x="182870" y="26627"/>
                  <a:pt x="204186" y="53266"/>
                  <a:pt x="204186" y="53266"/>
                </a:cubicBezTo>
                <a:cubicBezTo>
                  <a:pt x="210104" y="47347"/>
                  <a:pt x="217635" y="42687"/>
                  <a:pt x="221941" y="35510"/>
                </a:cubicBezTo>
                <a:cubicBezTo>
                  <a:pt x="226756" y="27486"/>
                  <a:pt x="224202" y="15494"/>
                  <a:pt x="230819" y="8877"/>
                </a:cubicBezTo>
                <a:cubicBezTo>
                  <a:pt x="237436" y="2260"/>
                  <a:pt x="248574" y="2959"/>
                  <a:pt x="257452" y="0"/>
                </a:cubicBezTo>
                <a:cubicBezTo>
                  <a:pt x="263370" y="8878"/>
                  <a:pt x="270435" y="17090"/>
                  <a:pt x="275207" y="26633"/>
                </a:cubicBezTo>
                <a:cubicBezTo>
                  <a:pt x="279392" y="35003"/>
                  <a:pt x="274950" y="51236"/>
                  <a:pt x="284085" y="53266"/>
                </a:cubicBezTo>
                <a:cubicBezTo>
                  <a:pt x="324370" y="62218"/>
                  <a:pt x="344113" y="49885"/>
                  <a:pt x="372862" y="355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 28">
            <a:extLst>
              <a:ext uri="{FF2B5EF4-FFF2-40B4-BE49-F238E27FC236}">
                <a16:creationId xmlns:a16="http://schemas.microsoft.com/office/drawing/2014/main" id="{FCAF185D-11DE-4886-901D-9334A3F0ECE5}"/>
              </a:ext>
            </a:extLst>
          </p:cNvPr>
          <p:cNvSpPr/>
          <p:nvPr/>
        </p:nvSpPr>
        <p:spPr>
          <a:xfrm flipH="1">
            <a:off x="1710375" y="4633200"/>
            <a:ext cx="299046" cy="45719"/>
          </a:xfrm>
          <a:custGeom>
            <a:avLst/>
            <a:gdLst>
              <a:gd name="connsiteX0" fmla="*/ 0 w 372862"/>
              <a:gd name="connsiteY0" fmla="*/ 35510 h 79899"/>
              <a:gd name="connsiteX1" fmla="*/ 53266 w 372862"/>
              <a:gd name="connsiteY1" fmla="*/ 44388 h 79899"/>
              <a:gd name="connsiteX2" fmla="*/ 62143 w 372862"/>
              <a:gd name="connsiteY2" fmla="*/ 71021 h 79899"/>
              <a:gd name="connsiteX3" fmla="*/ 88776 w 372862"/>
              <a:gd name="connsiteY3" fmla="*/ 79899 h 79899"/>
              <a:gd name="connsiteX4" fmla="*/ 124287 w 372862"/>
              <a:gd name="connsiteY4" fmla="*/ 35510 h 79899"/>
              <a:gd name="connsiteX5" fmla="*/ 133165 w 372862"/>
              <a:gd name="connsiteY5" fmla="*/ 8877 h 79899"/>
              <a:gd name="connsiteX6" fmla="*/ 168675 w 372862"/>
              <a:gd name="connsiteY6" fmla="*/ 17755 h 79899"/>
              <a:gd name="connsiteX7" fmla="*/ 204186 w 372862"/>
              <a:gd name="connsiteY7" fmla="*/ 53266 h 79899"/>
              <a:gd name="connsiteX8" fmla="*/ 221941 w 372862"/>
              <a:gd name="connsiteY8" fmla="*/ 35510 h 79899"/>
              <a:gd name="connsiteX9" fmla="*/ 230819 w 372862"/>
              <a:gd name="connsiteY9" fmla="*/ 8877 h 79899"/>
              <a:gd name="connsiteX10" fmla="*/ 257452 w 372862"/>
              <a:gd name="connsiteY10" fmla="*/ 0 h 79899"/>
              <a:gd name="connsiteX11" fmla="*/ 275207 w 372862"/>
              <a:gd name="connsiteY11" fmla="*/ 26633 h 79899"/>
              <a:gd name="connsiteX12" fmla="*/ 284085 w 372862"/>
              <a:gd name="connsiteY12" fmla="*/ 53266 h 79899"/>
              <a:gd name="connsiteX13" fmla="*/ 372862 w 372862"/>
              <a:gd name="connsiteY13" fmla="*/ 3551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862" h="79899">
                <a:moveTo>
                  <a:pt x="0" y="35510"/>
                </a:moveTo>
                <a:cubicBezTo>
                  <a:pt x="17755" y="38469"/>
                  <a:pt x="37637" y="35457"/>
                  <a:pt x="53266" y="44388"/>
                </a:cubicBezTo>
                <a:cubicBezTo>
                  <a:pt x="61391" y="49031"/>
                  <a:pt x="55526" y="64404"/>
                  <a:pt x="62143" y="71021"/>
                </a:cubicBezTo>
                <a:cubicBezTo>
                  <a:pt x="68760" y="77638"/>
                  <a:pt x="79898" y="76940"/>
                  <a:pt x="88776" y="79899"/>
                </a:cubicBezTo>
                <a:cubicBezTo>
                  <a:pt x="105291" y="63384"/>
                  <a:pt x="113087" y="57909"/>
                  <a:pt x="124287" y="35510"/>
                </a:cubicBezTo>
                <a:cubicBezTo>
                  <a:pt x="128472" y="27140"/>
                  <a:pt x="130206" y="17755"/>
                  <a:pt x="133165" y="8877"/>
                </a:cubicBezTo>
                <a:cubicBezTo>
                  <a:pt x="145002" y="11836"/>
                  <a:pt x="158329" y="11288"/>
                  <a:pt x="168675" y="17755"/>
                </a:cubicBezTo>
                <a:cubicBezTo>
                  <a:pt x="182870" y="26627"/>
                  <a:pt x="204186" y="53266"/>
                  <a:pt x="204186" y="53266"/>
                </a:cubicBezTo>
                <a:cubicBezTo>
                  <a:pt x="210104" y="47347"/>
                  <a:pt x="217635" y="42687"/>
                  <a:pt x="221941" y="35510"/>
                </a:cubicBezTo>
                <a:cubicBezTo>
                  <a:pt x="226756" y="27486"/>
                  <a:pt x="224202" y="15494"/>
                  <a:pt x="230819" y="8877"/>
                </a:cubicBezTo>
                <a:cubicBezTo>
                  <a:pt x="237436" y="2260"/>
                  <a:pt x="248574" y="2959"/>
                  <a:pt x="257452" y="0"/>
                </a:cubicBezTo>
                <a:cubicBezTo>
                  <a:pt x="263370" y="8878"/>
                  <a:pt x="270435" y="17090"/>
                  <a:pt x="275207" y="26633"/>
                </a:cubicBezTo>
                <a:cubicBezTo>
                  <a:pt x="279392" y="35003"/>
                  <a:pt x="274950" y="51236"/>
                  <a:pt x="284085" y="53266"/>
                </a:cubicBezTo>
                <a:cubicBezTo>
                  <a:pt x="324370" y="62218"/>
                  <a:pt x="344113" y="49885"/>
                  <a:pt x="372862" y="355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49ECBF2-C9CE-4BFD-9906-9DA30508080F}"/>
              </a:ext>
            </a:extLst>
          </p:cNvPr>
          <p:cNvSpPr txBox="1"/>
          <p:nvPr/>
        </p:nvSpPr>
        <p:spPr>
          <a:xfrm>
            <a:off x="1815887" y="965796"/>
            <a:ext cx="7699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condensatiepolymeer</a:t>
            </a:r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12687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vak 17">
            <a:extLst>
              <a:ext uri="{FF2B5EF4-FFF2-40B4-BE49-F238E27FC236}">
                <a16:creationId xmlns:a16="http://schemas.microsoft.com/office/drawing/2014/main" id="{149ECBF2-C9CE-4BFD-9906-9DA30508080F}"/>
              </a:ext>
            </a:extLst>
          </p:cNvPr>
          <p:cNvSpPr txBox="1"/>
          <p:nvPr/>
        </p:nvSpPr>
        <p:spPr>
          <a:xfrm>
            <a:off x="1815887" y="965796"/>
            <a:ext cx="769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condensatiepolymeer</a:t>
            </a:r>
          </a:p>
          <a:p>
            <a:endParaRPr lang="nl-NL" sz="4000" dirty="0"/>
          </a:p>
          <a:p>
            <a:r>
              <a:rPr lang="nl-NL" sz="4000" dirty="0">
                <a:solidFill>
                  <a:srgbClr val="FF0000"/>
                </a:solidFill>
              </a:rPr>
              <a:t>polyamide</a:t>
            </a:r>
          </a:p>
        </p:txBody>
      </p:sp>
      <p:pic>
        <p:nvPicPr>
          <p:cNvPr id="4098" name="Picture 2" descr="File:Nylon 6,6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3" r="7217"/>
          <a:stretch/>
        </p:blipFill>
        <p:spPr bwMode="auto">
          <a:xfrm>
            <a:off x="2009421" y="3935487"/>
            <a:ext cx="5396089" cy="14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Vrije vorm 27">
            <a:extLst>
              <a:ext uri="{FF2B5EF4-FFF2-40B4-BE49-F238E27FC236}">
                <a16:creationId xmlns:a16="http://schemas.microsoft.com/office/drawing/2014/main" id="{894AC36E-1F19-47A1-9F68-12945F9397B6}"/>
              </a:ext>
            </a:extLst>
          </p:cNvPr>
          <p:cNvSpPr/>
          <p:nvPr/>
        </p:nvSpPr>
        <p:spPr>
          <a:xfrm>
            <a:off x="7405510" y="4626075"/>
            <a:ext cx="246038" cy="58005"/>
          </a:xfrm>
          <a:custGeom>
            <a:avLst/>
            <a:gdLst>
              <a:gd name="connsiteX0" fmla="*/ 0 w 372862"/>
              <a:gd name="connsiteY0" fmla="*/ 35510 h 79899"/>
              <a:gd name="connsiteX1" fmla="*/ 53266 w 372862"/>
              <a:gd name="connsiteY1" fmla="*/ 44388 h 79899"/>
              <a:gd name="connsiteX2" fmla="*/ 62143 w 372862"/>
              <a:gd name="connsiteY2" fmla="*/ 71021 h 79899"/>
              <a:gd name="connsiteX3" fmla="*/ 88776 w 372862"/>
              <a:gd name="connsiteY3" fmla="*/ 79899 h 79899"/>
              <a:gd name="connsiteX4" fmla="*/ 124287 w 372862"/>
              <a:gd name="connsiteY4" fmla="*/ 35510 h 79899"/>
              <a:gd name="connsiteX5" fmla="*/ 133165 w 372862"/>
              <a:gd name="connsiteY5" fmla="*/ 8877 h 79899"/>
              <a:gd name="connsiteX6" fmla="*/ 168675 w 372862"/>
              <a:gd name="connsiteY6" fmla="*/ 17755 h 79899"/>
              <a:gd name="connsiteX7" fmla="*/ 204186 w 372862"/>
              <a:gd name="connsiteY7" fmla="*/ 53266 h 79899"/>
              <a:gd name="connsiteX8" fmla="*/ 221941 w 372862"/>
              <a:gd name="connsiteY8" fmla="*/ 35510 h 79899"/>
              <a:gd name="connsiteX9" fmla="*/ 230819 w 372862"/>
              <a:gd name="connsiteY9" fmla="*/ 8877 h 79899"/>
              <a:gd name="connsiteX10" fmla="*/ 257452 w 372862"/>
              <a:gd name="connsiteY10" fmla="*/ 0 h 79899"/>
              <a:gd name="connsiteX11" fmla="*/ 275207 w 372862"/>
              <a:gd name="connsiteY11" fmla="*/ 26633 h 79899"/>
              <a:gd name="connsiteX12" fmla="*/ 284085 w 372862"/>
              <a:gd name="connsiteY12" fmla="*/ 53266 h 79899"/>
              <a:gd name="connsiteX13" fmla="*/ 372862 w 372862"/>
              <a:gd name="connsiteY13" fmla="*/ 3551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862" h="79899">
                <a:moveTo>
                  <a:pt x="0" y="35510"/>
                </a:moveTo>
                <a:cubicBezTo>
                  <a:pt x="17755" y="38469"/>
                  <a:pt x="37637" y="35457"/>
                  <a:pt x="53266" y="44388"/>
                </a:cubicBezTo>
                <a:cubicBezTo>
                  <a:pt x="61391" y="49031"/>
                  <a:pt x="55526" y="64404"/>
                  <a:pt x="62143" y="71021"/>
                </a:cubicBezTo>
                <a:cubicBezTo>
                  <a:pt x="68760" y="77638"/>
                  <a:pt x="79898" y="76940"/>
                  <a:pt x="88776" y="79899"/>
                </a:cubicBezTo>
                <a:cubicBezTo>
                  <a:pt x="105291" y="63384"/>
                  <a:pt x="113087" y="57909"/>
                  <a:pt x="124287" y="35510"/>
                </a:cubicBezTo>
                <a:cubicBezTo>
                  <a:pt x="128472" y="27140"/>
                  <a:pt x="130206" y="17755"/>
                  <a:pt x="133165" y="8877"/>
                </a:cubicBezTo>
                <a:cubicBezTo>
                  <a:pt x="145002" y="11836"/>
                  <a:pt x="158329" y="11288"/>
                  <a:pt x="168675" y="17755"/>
                </a:cubicBezTo>
                <a:cubicBezTo>
                  <a:pt x="182870" y="26627"/>
                  <a:pt x="204186" y="53266"/>
                  <a:pt x="204186" y="53266"/>
                </a:cubicBezTo>
                <a:cubicBezTo>
                  <a:pt x="210104" y="47347"/>
                  <a:pt x="217635" y="42687"/>
                  <a:pt x="221941" y="35510"/>
                </a:cubicBezTo>
                <a:cubicBezTo>
                  <a:pt x="226756" y="27486"/>
                  <a:pt x="224202" y="15494"/>
                  <a:pt x="230819" y="8877"/>
                </a:cubicBezTo>
                <a:cubicBezTo>
                  <a:pt x="237436" y="2260"/>
                  <a:pt x="248574" y="2959"/>
                  <a:pt x="257452" y="0"/>
                </a:cubicBezTo>
                <a:cubicBezTo>
                  <a:pt x="263370" y="8878"/>
                  <a:pt x="270435" y="17090"/>
                  <a:pt x="275207" y="26633"/>
                </a:cubicBezTo>
                <a:cubicBezTo>
                  <a:pt x="279392" y="35003"/>
                  <a:pt x="274950" y="51236"/>
                  <a:pt x="284085" y="53266"/>
                </a:cubicBezTo>
                <a:cubicBezTo>
                  <a:pt x="324370" y="62218"/>
                  <a:pt x="344113" y="49885"/>
                  <a:pt x="372862" y="355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AAF9BC1-588A-4A50-93F8-E9BEB82ABBE9}"/>
              </a:ext>
            </a:extLst>
          </p:cNvPr>
          <p:cNvSpPr/>
          <p:nvPr/>
        </p:nvSpPr>
        <p:spPr>
          <a:xfrm>
            <a:off x="3920247" y="4105072"/>
            <a:ext cx="875489" cy="12898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Vrije vorm 28">
            <a:extLst>
              <a:ext uri="{FF2B5EF4-FFF2-40B4-BE49-F238E27FC236}">
                <a16:creationId xmlns:a16="http://schemas.microsoft.com/office/drawing/2014/main" id="{F98F2523-147E-152A-9B3A-F5485B34C45C}"/>
              </a:ext>
            </a:extLst>
          </p:cNvPr>
          <p:cNvSpPr/>
          <p:nvPr/>
        </p:nvSpPr>
        <p:spPr>
          <a:xfrm flipH="1">
            <a:off x="1710375" y="4633200"/>
            <a:ext cx="299046" cy="45719"/>
          </a:xfrm>
          <a:custGeom>
            <a:avLst/>
            <a:gdLst>
              <a:gd name="connsiteX0" fmla="*/ 0 w 372862"/>
              <a:gd name="connsiteY0" fmla="*/ 35510 h 79899"/>
              <a:gd name="connsiteX1" fmla="*/ 53266 w 372862"/>
              <a:gd name="connsiteY1" fmla="*/ 44388 h 79899"/>
              <a:gd name="connsiteX2" fmla="*/ 62143 w 372862"/>
              <a:gd name="connsiteY2" fmla="*/ 71021 h 79899"/>
              <a:gd name="connsiteX3" fmla="*/ 88776 w 372862"/>
              <a:gd name="connsiteY3" fmla="*/ 79899 h 79899"/>
              <a:gd name="connsiteX4" fmla="*/ 124287 w 372862"/>
              <a:gd name="connsiteY4" fmla="*/ 35510 h 79899"/>
              <a:gd name="connsiteX5" fmla="*/ 133165 w 372862"/>
              <a:gd name="connsiteY5" fmla="*/ 8877 h 79899"/>
              <a:gd name="connsiteX6" fmla="*/ 168675 w 372862"/>
              <a:gd name="connsiteY6" fmla="*/ 17755 h 79899"/>
              <a:gd name="connsiteX7" fmla="*/ 204186 w 372862"/>
              <a:gd name="connsiteY7" fmla="*/ 53266 h 79899"/>
              <a:gd name="connsiteX8" fmla="*/ 221941 w 372862"/>
              <a:gd name="connsiteY8" fmla="*/ 35510 h 79899"/>
              <a:gd name="connsiteX9" fmla="*/ 230819 w 372862"/>
              <a:gd name="connsiteY9" fmla="*/ 8877 h 79899"/>
              <a:gd name="connsiteX10" fmla="*/ 257452 w 372862"/>
              <a:gd name="connsiteY10" fmla="*/ 0 h 79899"/>
              <a:gd name="connsiteX11" fmla="*/ 275207 w 372862"/>
              <a:gd name="connsiteY11" fmla="*/ 26633 h 79899"/>
              <a:gd name="connsiteX12" fmla="*/ 284085 w 372862"/>
              <a:gd name="connsiteY12" fmla="*/ 53266 h 79899"/>
              <a:gd name="connsiteX13" fmla="*/ 372862 w 372862"/>
              <a:gd name="connsiteY13" fmla="*/ 35510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2862" h="79899">
                <a:moveTo>
                  <a:pt x="0" y="35510"/>
                </a:moveTo>
                <a:cubicBezTo>
                  <a:pt x="17755" y="38469"/>
                  <a:pt x="37637" y="35457"/>
                  <a:pt x="53266" y="44388"/>
                </a:cubicBezTo>
                <a:cubicBezTo>
                  <a:pt x="61391" y="49031"/>
                  <a:pt x="55526" y="64404"/>
                  <a:pt x="62143" y="71021"/>
                </a:cubicBezTo>
                <a:cubicBezTo>
                  <a:pt x="68760" y="77638"/>
                  <a:pt x="79898" y="76940"/>
                  <a:pt x="88776" y="79899"/>
                </a:cubicBezTo>
                <a:cubicBezTo>
                  <a:pt x="105291" y="63384"/>
                  <a:pt x="113087" y="57909"/>
                  <a:pt x="124287" y="35510"/>
                </a:cubicBezTo>
                <a:cubicBezTo>
                  <a:pt x="128472" y="27140"/>
                  <a:pt x="130206" y="17755"/>
                  <a:pt x="133165" y="8877"/>
                </a:cubicBezTo>
                <a:cubicBezTo>
                  <a:pt x="145002" y="11836"/>
                  <a:pt x="158329" y="11288"/>
                  <a:pt x="168675" y="17755"/>
                </a:cubicBezTo>
                <a:cubicBezTo>
                  <a:pt x="182870" y="26627"/>
                  <a:pt x="204186" y="53266"/>
                  <a:pt x="204186" y="53266"/>
                </a:cubicBezTo>
                <a:cubicBezTo>
                  <a:pt x="210104" y="47347"/>
                  <a:pt x="217635" y="42687"/>
                  <a:pt x="221941" y="35510"/>
                </a:cubicBezTo>
                <a:cubicBezTo>
                  <a:pt x="226756" y="27486"/>
                  <a:pt x="224202" y="15494"/>
                  <a:pt x="230819" y="8877"/>
                </a:cubicBezTo>
                <a:cubicBezTo>
                  <a:pt x="237436" y="2260"/>
                  <a:pt x="248574" y="2959"/>
                  <a:pt x="257452" y="0"/>
                </a:cubicBezTo>
                <a:cubicBezTo>
                  <a:pt x="263370" y="8878"/>
                  <a:pt x="270435" y="17090"/>
                  <a:pt x="275207" y="26633"/>
                </a:cubicBezTo>
                <a:cubicBezTo>
                  <a:pt x="279392" y="35003"/>
                  <a:pt x="274950" y="51236"/>
                  <a:pt x="284085" y="53266"/>
                </a:cubicBezTo>
                <a:cubicBezTo>
                  <a:pt x="324370" y="62218"/>
                  <a:pt x="344113" y="49885"/>
                  <a:pt x="372862" y="355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98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A028A04-3E3A-48C3-9830-4E81507228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62" y="1244737"/>
            <a:ext cx="3443143" cy="1404000"/>
          </a:xfrm>
          <a:prstGeom prst="rect">
            <a:avLst/>
          </a:prstGeom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04D6BC6C-CA1F-416A-A259-006C86D5A83D}"/>
              </a:ext>
            </a:extLst>
          </p:cNvPr>
          <p:cNvGrpSpPr/>
          <p:nvPr/>
        </p:nvGrpSpPr>
        <p:grpSpPr>
          <a:xfrm>
            <a:off x="4922750" y="1244737"/>
            <a:ext cx="3928532" cy="1463040"/>
            <a:chOff x="4673600" y="1244737"/>
            <a:chExt cx="3928532" cy="1463040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CA167F65-3F85-4437-B2BC-6C9CB382A34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73600" y="1244737"/>
              <a:ext cx="3928532" cy="1463040"/>
              <a:chOff x="4628438" y="1344321"/>
              <a:chExt cx="4910665" cy="1828800"/>
            </a:xfrm>
          </p:grpSpPr>
          <p:pic>
            <p:nvPicPr>
              <p:cNvPr id="9" name="Picture 2" descr="File:Nylon 6,6.png">
                <a:extLst>
                  <a:ext uri="{FF2B5EF4-FFF2-40B4-BE49-F238E27FC236}">
                    <a16:creationId xmlns:a16="http://schemas.microsoft.com/office/drawing/2014/main" id="{0B0319D6-48EF-49EF-9003-E747B589D1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747" r="8512"/>
              <a:stretch/>
            </p:blipFill>
            <p:spPr bwMode="auto">
              <a:xfrm>
                <a:off x="5140438" y="1344321"/>
                <a:ext cx="3714044" cy="1828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60E98D3-47CE-45A5-8A11-0EF15504DB28}"/>
                  </a:ext>
                </a:extLst>
              </p:cNvPr>
              <p:cNvSpPr txBox="1"/>
              <p:nvPr/>
            </p:nvSpPr>
            <p:spPr>
              <a:xfrm>
                <a:off x="4628438" y="1818000"/>
                <a:ext cx="654761" cy="55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nl-NL" sz="23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95BD352-DCAE-41E8-94EA-BDC10D3E7D05}"/>
                  </a:ext>
                </a:extLst>
              </p:cNvPr>
              <p:cNvSpPr txBox="1"/>
              <p:nvPr/>
            </p:nvSpPr>
            <p:spPr>
              <a:xfrm>
                <a:off x="8747999" y="2097340"/>
                <a:ext cx="791104" cy="55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nl-NL" sz="23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43572F66-4A8C-4787-8DF9-7FFD72704843}"/>
                </a:ext>
              </a:extLst>
            </p:cNvPr>
            <p:cNvSpPr/>
            <p:nvPr/>
          </p:nvSpPr>
          <p:spPr>
            <a:xfrm>
              <a:off x="5089036" y="1332000"/>
              <a:ext cx="440267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152995D-69DE-4A01-810C-04911B93A158}"/>
                </a:ext>
              </a:extLst>
            </p:cNvPr>
            <p:cNvSpPr/>
            <p:nvPr/>
          </p:nvSpPr>
          <p:spPr>
            <a:xfrm>
              <a:off x="7715991" y="2196000"/>
              <a:ext cx="400018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94097C0B-0202-4B22-A024-0C9818945483}"/>
              </a:ext>
            </a:extLst>
          </p:cNvPr>
          <p:cNvSpPr txBox="1"/>
          <p:nvPr/>
        </p:nvSpPr>
        <p:spPr>
          <a:xfrm>
            <a:off x="252000" y="1600596"/>
            <a:ext cx="85585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00" dirty="0">
                <a:solidFill>
                  <a:srgbClr val="FF0000"/>
                </a:solidFill>
              </a:rPr>
              <a:t>n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sz="2000" dirty="0"/>
              <a:t>+ </a:t>
            </a:r>
            <a:r>
              <a:rPr lang="nl-NL" sz="2600" dirty="0">
                <a:solidFill>
                  <a:srgbClr val="FF0000"/>
                </a:solidFill>
              </a:rPr>
              <a:t>   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6585386-8889-41CF-9405-8D6C6821ADC8}"/>
              </a:ext>
            </a:extLst>
          </p:cNvPr>
          <p:cNvSpPr txBox="1"/>
          <p:nvPr/>
        </p:nvSpPr>
        <p:spPr>
          <a:xfrm>
            <a:off x="786412" y="399166"/>
            <a:ext cx="2464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reactievergelijking</a:t>
            </a:r>
          </a:p>
        </p:txBody>
      </p:sp>
    </p:spTree>
    <p:extLst>
      <p:ext uri="{BB962C8B-B14F-4D97-AF65-F5344CB8AC3E}">
        <p14:creationId xmlns:p14="http://schemas.microsoft.com/office/powerpoint/2010/main" val="401286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A028A04-3E3A-48C3-9830-4E81507228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62" y="1244737"/>
            <a:ext cx="3443143" cy="1404000"/>
          </a:xfrm>
          <a:prstGeom prst="rect">
            <a:avLst/>
          </a:prstGeom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04D6BC6C-CA1F-416A-A259-006C86D5A83D}"/>
              </a:ext>
            </a:extLst>
          </p:cNvPr>
          <p:cNvGrpSpPr/>
          <p:nvPr/>
        </p:nvGrpSpPr>
        <p:grpSpPr>
          <a:xfrm>
            <a:off x="4922750" y="1244737"/>
            <a:ext cx="3928532" cy="1463040"/>
            <a:chOff x="4673600" y="1244737"/>
            <a:chExt cx="3928532" cy="1463040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CA167F65-3F85-4437-B2BC-6C9CB382A34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73600" y="1244737"/>
              <a:ext cx="3928532" cy="1463040"/>
              <a:chOff x="4628438" y="1344321"/>
              <a:chExt cx="4910665" cy="1828800"/>
            </a:xfrm>
          </p:grpSpPr>
          <p:pic>
            <p:nvPicPr>
              <p:cNvPr id="9" name="Picture 2" descr="File:Nylon 6,6.png">
                <a:extLst>
                  <a:ext uri="{FF2B5EF4-FFF2-40B4-BE49-F238E27FC236}">
                    <a16:creationId xmlns:a16="http://schemas.microsoft.com/office/drawing/2014/main" id="{0B0319D6-48EF-49EF-9003-E747B589D1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747" r="8512"/>
              <a:stretch/>
            </p:blipFill>
            <p:spPr bwMode="auto">
              <a:xfrm>
                <a:off x="5140438" y="1344321"/>
                <a:ext cx="3714044" cy="1828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60E98D3-47CE-45A5-8A11-0EF15504DB28}"/>
                  </a:ext>
                </a:extLst>
              </p:cNvPr>
              <p:cNvSpPr txBox="1"/>
              <p:nvPr/>
            </p:nvSpPr>
            <p:spPr>
              <a:xfrm>
                <a:off x="4628438" y="1818000"/>
                <a:ext cx="654761" cy="55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nl-NL" sz="23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95BD352-DCAE-41E8-94EA-BDC10D3E7D05}"/>
                  </a:ext>
                </a:extLst>
              </p:cNvPr>
              <p:cNvSpPr txBox="1"/>
              <p:nvPr/>
            </p:nvSpPr>
            <p:spPr>
              <a:xfrm>
                <a:off x="8747999" y="2097340"/>
                <a:ext cx="791104" cy="55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nl-NL" sz="23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43572F66-4A8C-4787-8DF9-7FFD72704843}"/>
                </a:ext>
              </a:extLst>
            </p:cNvPr>
            <p:cNvSpPr/>
            <p:nvPr/>
          </p:nvSpPr>
          <p:spPr>
            <a:xfrm>
              <a:off x="5089036" y="1332000"/>
              <a:ext cx="440267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152995D-69DE-4A01-810C-04911B93A158}"/>
                </a:ext>
              </a:extLst>
            </p:cNvPr>
            <p:cNvSpPr/>
            <p:nvPr/>
          </p:nvSpPr>
          <p:spPr>
            <a:xfrm>
              <a:off x="7715991" y="2196000"/>
              <a:ext cx="400018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94097C0B-0202-4B22-A024-0C9818945483}"/>
              </a:ext>
            </a:extLst>
          </p:cNvPr>
          <p:cNvSpPr txBox="1"/>
          <p:nvPr/>
        </p:nvSpPr>
        <p:spPr>
          <a:xfrm>
            <a:off x="252000" y="1600596"/>
            <a:ext cx="85585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00" dirty="0">
                <a:solidFill>
                  <a:srgbClr val="FF0000"/>
                </a:solidFill>
              </a:rPr>
              <a:t>n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sz="2000" dirty="0"/>
              <a:t>+ </a:t>
            </a:r>
            <a:r>
              <a:rPr lang="nl-NL" sz="2600" dirty="0">
                <a:solidFill>
                  <a:srgbClr val="FF0000"/>
                </a:solidFill>
              </a:rPr>
              <a:t>   n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6CF45F9B-41B8-413A-AF31-01BEAFF836A1}"/>
              </a:ext>
            </a:extLst>
          </p:cNvPr>
          <p:cNvGrpSpPr/>
          <p:nvPr/>
        </p:nvGrpSpPr>
        <p:grpSpPr>
          <a:xfrm>
            <a:off x="1075765" y="3680841"/>
            <a:ext cx="7851773" cy="1612113"/>
            <a:chOff x="452101" y="3634545"/>
            <a:chExt cx="7851773" cy="1612113"/>
          </a:xfrm>
        </p:grpSpPr>
        <p:pic>
          <p:nvPicPr>
            <p:cNvPr id="14" name="Picture 2" descr="File:Nylon 6,6.png">
              <a:extLst>
                <a:ext uri="{FF2B5EF4-FFF2-40B4-BE49-F238E27FC236}">
                  <a16:creationId xmlns:a16="http://schemas.microsoft.com/office/drawing/2014/main" id="{F9F3ECEA-D333-4CD5-AF8A-5AE1C701533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62" r="-192"/>
            <a:stretch/>
          </p:blipFill>
          <p:spPr bwMode="auto">
            <a:xfrm>
              <a:off x="452101" y="3634545"/>
              <a:ext cx="6116716" cy="146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022A4D8C-D26E-4A61-A57B-C5FB6E1F35FD}"/>
                </a:ext>
              </a:extLst>
            </p:cNvPr>
            <p:cNvSpPr txBox="1"/>
            <p:nvPr/>
          </p:nvSpPr>
          <p:spPr>
            <a:xfrm>
              <a:off x="6779098" y="4124596"/>
              <a:ext cx="15247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/>
                <a:t>+</a:t>
              </a:r>
              <a:r>
                <a:rPr lang="nl-NL" dirty="0"/>
                <a:t>     </a:t>
              </a:r>
              <a:r>
                <a:rPr lang="nl-NL" sz="2600" dirty="0">
                  <a:solidFill>
                    <a:srgbClr val="FF0000"/>
                  </a:solidFill>
                </a:rPr>
                <a:t>2n</a:t>
              </a:r>
              <a:r>
                <a:rPr lang="nl-NL" dirty="0"/>
                <a:t> </a:t>
              </a:r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nl-NL" sz="23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nl-NL" sz="23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008DFD0E-9116-4004-B9D5-E70B78A2CB14}"/>
                </a:ext>
              </a:extLst>
            </p:cNvPr>
            <p:cNvSpPr txBox="1"/>
            <p:nvPr/>
          </p:nvSpPr>
          <p:spPr>
            <a:xfrm>
              <a:off x="6194303" y="4754215"/>
              <a:ext cx="49042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2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Rechthoek 2">
            <a:extLst>
              <a:ext uri="{FF2B5EF4-FFF2-40B4-BE49-F238E27FC236}">
                <a16:creationId xmlns:a16="http://schemas.microsoft.com/office/drawing/2014/main" id="{5BDA67CA-C15E-8283-7A75-B86A474CC752}"/>
              </a:ext>
            </a:extLst>
          </p:cNvPr>
          <p:cNvSpPr/>
          <p:nvPr/>
        </p:nvSpPr>
        <p:spPr>
          <a:xfrm>
            <a:off x="6837186" y="4703355"/>
            <a:ext cx="306957" cy="3558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600" dirty="0">
                <a:solidFill>
                  <a:srgbClr val="FF0000"/>
                </a:solidFill>
              </a:rPr>
              <a:t>n</a:t>
            </a:r>
            <a:endParaRPr lang="nl-NL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068F85BD-65C3-49FF-B7B6-281B1834BE1C}"/>
                  </a:ext>
                </a:extLst>
              </p:cNvPr>
              <p:cNvSpPr/>
              <p:nvPr/>
            </p:nvSpPr>
            <p:spPr>
              <a:xfrm>
                <a:off x="47413" y="4089105"/>
                <a:ext cx="67518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nl-NL" sz="3600" dirty="0"/>
              </a:p>
            </p:txBody>
          </p:sp>
        </mc:Choice>
        <mc:Fallback xmlns="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068F85BD-65C3-49FF-B7B6-281B1834B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3" y="4089105"/>
                <a:ext cx="675185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27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File:Nylon 6,6.png">
            <a:extLst>
              <a:ext uri="{FF2B5EF4-FFF2-40B4-BE49-F238E27FC236}">
                <a16:creationId xmlns:a16="http://schemas.microsoft.com/office/drawing/2014/main" id="{F9F3ECEA-D333-4CD5-AF8A-5AE1C7015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3" r="1031"/>
          <a:stretch/>
        </p:blipFill>
        <p:spPr bwMode="auto">
          <a:xfrm>
            <a:off x="959224" y="3680841"/>
            <a:ext cx="6158751" cy="14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5DFFBEA2-6EE2-46B8-B553-1D58109C9825}"/>
              </a:ext>
            </a:extLst>
          </p:cNvPr>
          <p:cNvSpPr txBox="1"/>
          <p:nvPr/>
        </p:nvSpPr>
        <p:spPr>
          <a:xfrm>
            <a:off x="2951820" y="537876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Nylon 6,6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364D009-530F-4BC3-A41E-26ACD8A92CB6}"/>
              </a:ext>
            </a:extLst>
          </p:cNvPr>
          <p:cNvSpPr/>
          <p:nvPr/>
        </p:nvSpPr>
        <p:spPr>
          <a:xfrm>
            <a:off x="6837186" y="4703355"/>
            <a:ext cx="306957" cy="3558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600" dirty="0">
                <a:solidFill>
                  <a:schemeClr val="tx1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47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File:Nylon 6,6.png">
            <a:extLst>
              <a:ext uri="{FF2B5EF4-FFF2-40B4-BE49-F238E27FC236}">
                <a16:creationId xmlns:a16="http://schemas.microsoft.com/office/drawing/2014/main" id="{F9F3ECEA-D333-4CD5-AF8A-5AE1C7015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9" t="305" r="47547" b="-6723"/>
          <a:stretch/>
        </p:blipFill>
        <p:spPr bwMode="auto">
          <a:xfrm>
            <a:off x="1042431" y="3685310"/>
            <a:ext cx="3240360" cy="155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08DFD0E-9116-4004-B9D5-E70B78A2CB14}"/>
              </a:ext>
            </a:extLst>
          </p:cNvPr>
          <p:cNvSpPr txBox="1"/>
          <p:nvPr/>
        </p:nvSpPr>
        <p:spPr>
          <a:xfrm>
            <a:off x="4164411" y="4620590"/>
            <a:ext cx="3593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600" dirty="0"/>
              <a:t>n</a:t>
            </a:r>
          </a:p>
        </p:txBody>
      </p:sp>
      <p:sp>
        <p:nvSpPr>
          <p:cNvPr id="2" name="Vierkante haak rechts 1">
            <a:extLst>
              <a:ext uri="{FF2B5EF4-FFF2-40B4-BE49-F238E27FC236}">
                <a16:creationId xmlns:a16="http://schemas.microsoft.com/office/drawing/2014/main" id="{8B182EDE-CCFC-49EF-9D3E-A1BDEB96EAC3}"/>
              </a:ext>
            </a:extLst>
          </p:cNvPr>
          <p:cNvSpPr/>
          <p:nvPr/>
        </p:nvSpPr>
        <p:spPr>
          <a:xfrm>
            <a:off x="4032000" y="3880989"/>
            <a:ext cx="98976" cy="985823"/>
          </a:xfrm>
          <a:prstGeom prst="righ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A02DEF4-5D61-4E23-BB39-D276B150DD08}"/>
              </a:ext>
            </a:extLst>
          </p:cNvPr>
          <p:cNvSpPr/>
          <p:nvPr/>
        </p:nvSpPr>
        <p:spPr>
          <a:xfrm rot="2100000">
            <a:off x="3139200" y="4584880"/>
            <a:ext cx="549104" cy="666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9C111BA-D7D6-A47C-B57F-900B788D3714}"/>
              </a:ext>
            </a:extLst>
          </p:cNvPr>
          <p:cNvSpPr/>
          <p:nvPr/>
        </p:nvSpPr>
        <p:spPr>
          <a:xfrm rot="3600000">
            <a:off x="3291733" y="4341267"/>
            <a:ext cx="177574" cy="666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293C0F7-143B-3B80-0482-A889F0428FB2}"/>
              </a:ext>
            </a:extLst>
          </p:cNvPr>
          <p:cNvSpPr/>
          <p:nvPr/>
        </p:nvSpPr>
        <p:spPr>
          <a:xfrm rot="1740000">
            <a:off x="3118640" y="4532483"/>
            <a:ext cx="509498" cy="6668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8B8742C-8D40-183D-53DA-64213D21F173}"/>
              </a:ext>
            </a:extLst>
          </p:cNvPr>
          <p:cNvSpPr/>
          <p:nvPr/>
        </p:nvSpPr>
        <p:spPr>
          <a:xfrm rot="3600000">
            <a:off x="2681491" y="5015496"/>
            <a:ext cx="177574" cy="666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7B7BC33-D33A-7AF7-76AD-3B04869E7792}"/>
              </a:ext>
            </a:extLst>
          </p:cNvPr>
          <p:cNvSpPr txBox="1"/>
          <p:nvPr/>
        </p:nvSpPr>
        <p:spPr>
          <a:xfrm>
            <a:off x="2951820" y="537876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Nylon 6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CE0F425-BAD2-43A0-BCBD-C9909441948D}"/>
              </a:ext>
            </a:extLst>
          </p:cNvPr>
          <p:cNvSpPr/>
          <p:nvPr/>
        </p:nvSpPr>
        <p:spPr>
          <a:xfrm>
            <a:off x="4240167" y="4327217"/>
            <a:ext cx="359394" cy="3279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71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/>
        </p:nvGrpSpPr>
        <p:grpSpPr>
          <a:xfrm>
            <a:off x="0" y="1049900"/>
            <a:ext cx="3424237" cy="2609850"/>
            <a:chOff x="0" y="1049900"/>
            <a:chExt cx="3424237" cy="2609850"/>
          </a:xfrm>
        </p:grpSpPr>
        <p:pic>
          <p:nvPicPr>
            <p:cNvPr id="2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607" r="66119" b="9773"/>
            <a:stretch/>
          </p:blipFill>
          <p:spPr bwMode="auto">
            <a:xfrm>
              <a:off x="0" y="1049900"/>
              <a:ext cx="3076575" cy="2609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2728912" y="2131200"/>
              <a:ext cx="69532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ep 7"/>
          <p:cNvGrpSpPr/>
          <p:nvPr/>
        </p:nvGrpSpPr>
        <p:grpSpPr>
          <a:xfrm>
            <a:off x="5004000" y="1049900"/>
            <a:ext cx="4218740" cy="2609850"/>
            <a:chOff x="5004000" y="1049900"/>
            <a:chExt cx="4218740" cy="2609850"/>
          </a:xfrm>
        </p:grpSpPr>
        <p:pic>
          <p:nvPicPr>
            <p:cNvPr id="3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52607" r="31154" b="9773"/>
            <a:stretch/>
          </p:blipFill>
          <p:spPr bwMode="auto">
            <a:xfrm>
              <a:off x="5660390" y="1049900"/>
              <a:ext cx="3562350" cy="2609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5004000" y="2131200"/>
              <a:ext cx="69532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1479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vak 24">
            <a:extLst>
              <a:ext uri="{FF2B5EF4-FFF2-40B4-BE49-F238E27FC236}">
                <a16:creationId xmlns:a16="http://schemas.microsoft.com/office/drawing/2014/main" id="{ABDB179B-99A5-4EC3-9D50-E09AF705A682}"/>
              </a:ext>
            </a:extLst>
          </p:cNvPr>
          <p:cNvSpPr txBox="1"/>
          <p:nvPr/>
        </p:nvSpPr>
        <p:spPr>
          <a:xfrm>
            <a:off x="252000" y="1600596"/>
            <a:ext cx="85585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00" dirty="0">
                <a:solidFill>
                  <a:srgbClr val="FF0000"/>
                </a:solidFill>
              </a:rPr>
              <a:t>n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sz="2000" dirty="0"/>
              <a:t>+ </a:t>
            </a:r>
            <a:r>
              <a:rPr lang="nl-NL" sz="2600" dirty="0">
                <a:solidFill>
                  <a:srgbClr val="FF0000"/>
                </a:solidFill>
              </a:rPr>
              <a:t>   n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3E45C930-1268-4527-A01C-9A705B960A4E}"/>
              </a:ext>
            </a:extLst>
          </p:cNvPr>
          <p:cNvGrpSpPr/>
          <p:nvPr/>
        </p:nvGrpSpPr>
        <p:grpSpPr>
          <a:xfrm>
            <a:off x="784221" y="972490"/>
            <a:ext cx="4944581" cy="1797271"/>
            <a:chOff x="565396" y="970229"/>
            <a:chExt cx="4944581" cy="1797271"/>
          </a:xfrm>
        </p:grpSpPr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A4293443-78E6-4D86-AED5-EE8AEA4FB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396" y="1246032"/>
              <a:ext cx="3443143" cy="1404000"/>
            </a:xfrm>
            <a:prstGeom prst="rect">
              <a:avLst/>
            </a:prstGeom>
          </p:spPr>
        </p:pic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D8157EDF-FDD0-4DDD-B60E-8B1967E7BD52}"/>
                </a:ext>
              </a:extLst>
            </p:cNvPr>
            <p:cNvSpPr/>
            <p:nvPr/>
          </p:nvSpPr>
          <p:spPr>
            <a:xfrm>
              <a:off x="5069710" y="1272960"/>
              <a:ext cx="440267" cy="39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85F7275B-2220-4C17-970C-0A1EFF13C7E2}"/>
                </a:ext>
              </a:extLst>
            </p:cNvPr>
            <p:cNvSpPr/>
            <p:nvPr/>
          </p:nvSpPr>
          <p:spPr>
            <a:xfrm rot="1740000">
              <a:off x="2979938" y="2100617"/>
              <a:ext cx="509498" cy="6668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806D6559-554C-441A-A3F2-394A106E8D91}"/>
                </a:ext>
              </a:extLst>
            </p:cNvPr>
            <p:cNvSpPr/>
            <p:nvPr/>
          </p:nvSpPr>
          <p:spPr>
            <a:xfrm>
              <a:off x="3459873" y="1520189"/>
              <a:ext cx="1609837" cy="6668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4" name="Groep 3">
              <a:extLst>
                <a:ext uri="{FF2B5EF4-FFF2-40B4-BE49-F238E27FC236}">
                  <a16:creationId xmlns:a16="http://schemas.microsoft.com/office/drawing/2014/main" id="{9041BDF8-B367-4E9D-8AE7-F4D1D11CCA3C}"/>
                </a:ext>
              </a:extLst>
            </p:cNvPr>
            <p:cNvGrpSpPr/>
            <p:nvPr/>
          </p:nvGrpSpPr>
          <p:grpSpPr>
            <a:xfrm>
              <a:off x="3486994" y="970229"/>
              <a:ext cx="783034" cy="1463040"/>
              <a:chOff x="7799768" y="1185697"/>
              <a:chExt cx="783034" cy="1463040"/>
            </a:xfrm>
          </p:grpSpPr>
          <p:grpSp>
            <p:nvGrpSpPr>
              <p:cNvPr id="15" name="Groep 14">
                <a:extLst>
                  <a:ext uri="{FF2B5EF4-FFF2-40B4-BE49-F238E27FC236}">
                    <a16:creationId xmlns:a16="http://schemas.microsoft.com/office/drawing/2014/main" id="{9FE2EE57-71E4-49BA-B5A8-FB83987E863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822224" y="1185697"/>
                <a:ext cx="760578" cy="1463040"/>
                <a:chOff x="8588380" y="1344321"/>
                <a:chExt cx="950723" cy="1828800"/>
              </a:xfrm>
            </p:grpSpPr>
            <p:pic>
              <p:nvPicPr>
                <p:cNvPr id="22" name="Picture 2" descr="File:Nylon 6,6.png">
                  <a:extLst>
                    <a:ext uri="{FF2B5EF4-FFF2-40B4-BE49-F238E27FC236}">
                      <a16:creationId xmlns:a16="http://schemas.microsoft.com/office/drawing/2014/main" id="{FD216742-C5B5-48C6-9E5B-C9FF18D61F8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7996" r="8512"/>
                <a:stretch/>
              </p:blipFill>
              <p:spPr bwMode="auto">
                <a:xfrm>
                  <a:off x="8588380" y="1344321"/>
                  <a:ext cx="266101" cy="1828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4" name="Tekstvak 23">
                  <a:extLst>
                    <a:ext uri="{FF2B5EF4-FFF2-40B4-BE49-F238E27FC236}">
                      <a16:creationId xmlns:a16="http://schemas.microsoft.com/office/drawing/2014/main" id="{1E46E890-6B6D-4300-8EF0-DA162CAB4EA3}"/>
                    </a:ext>
                  </a:extLst>
                </p:cNvPr>
                <p:cNvSpPr txBox="1"/>
                <p:nvPr/>
              </p:nvSpPr>
              <p:spPr>
                <a:xfrm>
                  <a:off x="8747999" y="2097340"/>
                  <a:ext cx="791104" cy="5578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23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  <a:r>
                    <a:rPr lang="nl-NL" sz="2300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</p:grpSp>
          <p:sp>
            <p:nvSpPr>
              <p:cNvPr id="21" name="Rechthoek 20">
                <a:extLst>
                  <a:ext uri="{FF2B5EF4-FFF2-40B4-BE49-F238E27FC236}">
                    <a16:creationId xmlns:a16="http://schemas.microsoft.com/office/drawing/2014/main" id="{3537DB1A-DF2D-4FD9-A146-A46799B1C85F}"/>
                  </a:ext>
                </a:extLst>
              </p:cNvPr>
              <p:cNvSpPr/>
              <p:nvPr/>
            </p:nvSpPr>
            <p:spPr>
              <a:xfrm>
                <a:off x="7799768" y="2147673"/>
                <a:ext cx="400018" cy="420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28" name="Tekstvak 27">
            <a:extLst>
              <a:ext uri="{FF2B5EF4-FFF2-40B4-BE49-F238E27FC236}">
                <a16:creationId xmlns:a16="http://schemas.microsoft.com/office/drawing/2014/main" id="{0CBA5F08-40BF-43BB-924D-F177E368FCD3}"/>
              </a:ext>
            </a:extLst>
          </p:cNvPr>
          <p:cNvSpPr txBox="1"/>
          <p:nvPr/>
        </p:nvSpPr>
        <p:spPr>
          <a:xfrm>
            <a:off x="5069710" y="4207733"/>
            <a:ext cx="13564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+</a:t>
            </a:r>
            <a:r>
              <a:rPr lang="nl-NL" dirty="0"/>
              <a:t>     </a:t>
            </a:r>
            <a:r>
              <a:rPr lang="nl-NL" sz="2600" dirty="0">
                <a:solidFill>
                  <a:srgbClr val="FF0000"/>
                </a:solidFill>
              </a:rPr>
              <a:t>n</a:t>
            </a:r>
            <a:r>
              <a:rPr lang="nl-NL" dirty="0"/>
              <a:t> </a:t>
            </a: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F699D317-19DE-4A22-B8A6-599AE2EE165E}"/>
                  </a:ext>
                </a:extLst>
              </p:cNvPr>
              <p:cNvSpPr/>
              <p:nvPr/>
            </p:nvSpPr>
            <p:spPr>
              <a:xfrm>
                <a:off x="5674521" y="1627127"/>
                <a:ext cx="67518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nl-NL" sz="3600" dirty="0"/>
              </a:p>
            </p:txBody>
          </p:sp>
        </mc:Choice>
        <mc:Fallback xmlns=""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F699D317-19DE-4A22-B8A6-599AE2EE16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521" y="1627127"/>
                <a:ext cx="675185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hoek 5">
            <a:extLst>
              <a:ext uri="{FF2B5EF4-FFF2-40B4-BE49-F238E27FC236}">
                <a16:creationId xmlns:a16="http://schemas.microsoft.com/office/drawing/2014/main" id="{EA3C0DD5-9823-76BC-4EBA-F9A7D74E7327}"/>
              </a:ext>
            </a:extLst>
          </p:cNvPr>
          <p:cNvSpPr/>
          <p:nvPr/>
        </p:nvSpPr>
        <p:spPr>
          <a:xfrm rot="19505680">
            <a:off x="3265847" y="2108687"/>
            <a:ext cx="509498" cy="6668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2FE4D160-3DF7-6B47-C7AD-4A786FF6EE47}"/>
              </a:ext>
            </a:extLst>
          </p:cNvPr>
          <p:cNvGrpSpPr/>
          <p:nvPr/>
        </p:nvGrpSpPr>
        <p:grpSpPr>
          <a:xfrm>
            <a:off x="984399" y="3680841"/>
            <a:ext cx="3579852" cy="1548404"/>
            <a:chOff x="984399" y="3680841"/>
            <a:chExt cx="3579852" cy="1548404"/>
          </a:xfrm>
        </p:grpSpPr>
        <p:pic>
          <p:nvPicPr>
            <p:cNvPr id="14" name="Picture 2" descr="File:Nylon 6,6.png">
              <a:extLst>
                <a:ext uri="{FF2B5EF4-FFF2-40B4-BE49-F238E27FC236}">
                  <a16:creationId xmlns:a16="http://schemas.microsoft.com/office/drawing/2014/main" id="{F9F3ECEA-D333-4CD5-AF8A-5AE1C701533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659" r="48498"/>
            <a:stretch/>
          </p:blipFill>
          <p:spPr bwMode="auto">
            <a:xfrm>
              <a:off x="984399" y="3680841"/>
              <a:ext cx="3240360" cy="146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008DFD0E-9116-4004-B9D5-E70B78A2CB14}"/>
                </a:ext>
              </a:extLst>
            </p:cNvPr>
            <p:cNvSpPr txBox="1"/>
            <p:nvPr/>
          </p:nvSpPr>
          <p:spPr>
            <a:xfrm>
              <a:off x="4164411" y="4620590"/>
              <a:ext cx="35939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600" dirty="0"/>
                <a:t>n</a:t>
              </a:r>
            </a:p>
          </p:txBody>
        </p:sp>
        <p:sp>
          <p:nvSpPr>
            <p:cNvPr id="2" name="Vierkante haak rechts 1">
              <a:extLst>
                <a:ext uri="{FF2B5EF4-FFF2-40B4-BE49-F238E27FC236}">
                  <a16:creationId xmlns:a16="http://schemas.microsoft.com/office/drawing/2014/main" id="{8B182EDE-CCFC-49EF-9D3E-A1BDEB96EAC3}"/>
                </a:ext>
              </a:extLst>
            </p:cNvPr>
            <p:cNvSpPr/>
            <p:nvPr/>
          </p:nvSpPr>
          <p:spPr>
            <a:xfrm>
              <a:off x="4032000" y="3880989"/>
              <a:ext cx="98976" cy="985823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D0E9874A-3A6B-459A-B671-41EAFB9B49F2}"/>
                </a:ext>
              </a:extLst>
            </p:cNvPr>
            <p:cNvSpPr/>
            <p:nvPr/>
          </p:nvSpPr>
          <p:spPr>
            <a:xfrm>
              <a:off x="4164233" y="4700176"/>
              <a:ext cx="400018" cy="5290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0C218C0-2022-4CDA-A203-95E5C909A57C}"/>
                </a:ext>
              </a:extLst>
            </p:cNvPr>
            <p:cNvSpPr txBox="1"/>
            <p:nvPr/>
          </p:nvSpPr>
          <p:spPr>
            <a:xfrm>
              <a:off x="4162020" y="4620590"/>
              <a:ext cx="35939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600" dirty="0">
                  <a:solidFill>
                    <a:srgbClr val="FF0000"/>
                  </a:solidFill>
                </a:rPr>
                <a:t>n</a:t>
              </a:r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10FA9631-6798-1DBB-8BD2-5E91E2F387C3}"/>
                </a:ext>
              </a:extLst>
            </p:cNvPr>
            <p:cNvSpPr/>
            <p:nvPr/>
          </p:nvSpPr>
          <p:spPr>
            <a:xfrm rot="1740000">
              <a:off x="3118640" y="4532483"/>
              <a:ext cx="509498" cy="6668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4EB5DBA7-CC1C-0683-5456-1913EC5C91B9}"/>
                </a:ext>
              </a:extLst>
            </p:cNvPr>
            <p:cNvSpPr/>
            <p:nvPr/>
          </p:nvSpPr>
          <p:spPr>
            <a:xfrm rot="3600000">
              <a:off x="3291733" y="4341267"/>
              <a:ext cx="177574" cy="6668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4DCDFDB8-56B9-F54C-7A17-AEBD8BA768BE}"/>
              </a:ext>
            </a:extLst>
          </p:cNvPr>
          <p:cNvSpPr txBox="1"/>
          <p:nvPr/>
        </p:nvSpPr>
        <p:spPr>
          <a:xfrm>
            <a:off x="2951820" y="537876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Nylon 6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4EFBA66-F1FE-237B-B338-DF43D511BB52}"/>
              </a:ext>
            </a:extLst>
          </p:cNvPr>
          <p:cNvSpPr txBox="1"/>
          <p:nvPr/>
        </p:nvSpPr>
        <p:spPr>
          <a:xfrm>
            <a:off x="786412" y="399166"/>
            <a:ext cx="2464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reactievergelijking</a:t>
            </a:r>
          </a:p>
        </p:txBody>
      </p:sp>
    </p:spTree>
    <p:extLst>
      <p:ext uri="{BB962C8B-B14F-4D97-AF65-F5344CB8AC3E}">
        <p14:creationId xmlns:p14="http://schemas.microsoft.com/office/powerpoint/2010/main" val="153789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35CA5187-5986-93AE-4180-D225B6DE9430}"/>
              </a:ext>
            </a:extLst>
          </p:cNvPr>
          <p:cNvGrpSpPr/>
          <p:nvPr/>
        </p:nvGrpSpPr>
        <p:grpSpPr>
          <a:xfrm>
            <a:off x="1108364" y="3680730"/>
            <a:ext cx="3463636" cy="1548404"/>
            <a:chOff x="1100615" y="3680841"/>
            <a:chExt cx="3463636" cy="1548404"/>
          </a:xfrm>
        </p:grpSpPr>
        <p:pic>
          <p:nvPicPr>
            <p:cNvPr id="3" name="Picture 2" descr="File:Nylon 6,6.png">
              <a:extLst>
                <a:ext uri="{FF2B5EF4-FFF2-40B4-BE49-F238E27FC236}">
                  <a16:creationId xmlns:a16="http://schemas.microsoft.com/office/drawing/2014/main" id="{C1A681DF-88F7-52E4-D47F-D156A2323AC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" r="48498"/>
            <a:stretch/>
          </p:blipFill>
          <p:spPr bwMode="auto">
            <a:xfrm>
              <a:off x="1100615" y="3680841"/>
              <a:ext cx="3124144" cy="146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kstvak 3">
              <a:extLst>
                <a:ext uri="{FF2B5EF4-FFF2-40B4-BE49-F238E27FC236}">
                  <a16:creationId xmlns:a16="http://schemas.microsoft.com/office/drawing/2014/main" id="{56C20F93-DF48-5A87-21B4-290CF73545B7}"/>
                </a:ext>
              </a:extLst>
            </p:cNvPr>
            <p:cNvSpPr txBox="1"/>
            <p:nvPr/>
          </p:nvSpPr>
          <p:spPr>
            <a:xfrm>
              <a:off x="4164411" y="4620590"/>
              <a:ext cx="35939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600" dirty="0"/>
                <a:t>n</a:t>
              </a:r>
            </a:p>
          </p:txBody>
        </p:sp>
        <p:sp>
          <p:nvSpPr>
            <p:cNvPr id="7" name="Vierkante haak rechts 6">
              <a:extLst>
                <a:ext uri="{FF2B5EF4-FFF2-40B4-BE49-F238E27FC236}">
                  <a16:creationId xmlns:a16="http://schemas.microsoft.com/office/drawing/2014/main" id="{8F3C95DF-03F9-FE9C-021E-3E28AAABAD7F}"/>
                </a:ext>
              </a:extLst>
            </p:cNvPr>
            <p:cNvSpPr/>
            <p:nvPr/>
          </p:nvSpPr>
          <p:spPr>
            <a:xfrm>
              <a:off x="4032000" y="3880989"/>
              <a:ext cx="98976" cy="985823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D619F61A-C1F2-6E59-1E5C-67F02E93956E}"/>
                </a:ext>
              </a:extLst>
            </p:cNvPr>
            <p:cNvSpPr/>
            <p:nvPr/>
          </p:nvSpPr>
          <p:spPr>
            <a:xfrm>
              <a:off x="4164233" y="4700176"/>
              <a:ext cx="400018" cy="5290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950E5172-B07B-80FD-0854-6043553E78CA}"/>
                </a:ext>
              </a:extLst>
            </p:cNvPr>
            <p:cNvSpPr txBox="1"/>
            <p:nvPr/>
          </p:nvSpPr>
          <p:spPr>
            <a:xfrm>
              <a:off x="4162020" y="4620590"/>
              <a:ext cx="35939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600" dirty="0"/>
                <a:t>n</a:t>
              </a:r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130A63D0-5172-6A22-9552-52C71FB23B54}"/>
                </a:ext>
              </a:extLst>
            </p:cNvPr>
            <p:cNvSpPr/>
            <p:nvPr/>
          </p:nvSpPr>
          <p:spPr>
            <a:xfrm rot="1740000">
              <a:off x="3118640" y="4532483"/>
              <a:ext cx="509498" cy="6668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12B85E31-C1D2-099A-CE7E-0F92BB50403C}"/>
                </a:ext>
              </a:extLst>
            </p:cNvPr>
            <p:cNvSpPr/>
            <p:nvPr/>
          </p:nvSpPr>
          <p:spPr>
            <a:xfrm rot="3600000">
              <a:off x="3291733" y="4341267"/>
              <a:ext cx="177574" cy="6668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" name="Groep 12">
            <a:extLst>
              <a:ext uri="{FF2B5EF4-FFF2-40B4-BE49-F238E27FC236}">
                <a16:creationId xmlns:a16="http://schemas.microsoft.com/office/drawing/2014/main" id="{A3C795B7-C09C-3717-B8CB-A0CF1A8E17B2}"/>
              </a:ext>
            </a:extLst>
          </p:cNvPr>
          <p:cNvGrpSpPr/>
          <p:nvPr/>
        </p:nvGrpSpPr>
        <p:grpSpPr>
          <a:xfrm>
            <a:off x="1108364" y="551889"/>
            <a:ext cx="6150780" cy="1462857"/>
            <a:chOff x="418037" y="3634545"/>
            <a:chExt cx="6150780" cy="1462857"/>
          </a:xfrm>
        </p:grpSpPr>
        <p:pic>
          <p:nvPicPr>
            <p:cNvPr id="14" name="Picture 2" descr="File:Nylon 6,6.png">
              <a:extLst>
                <a:ext uri="{FF2B5EF4-FFF2-40B4-BE49-F238E27FC236}">
                  <a16:creationId xmlns:a16="http://schemas.microsoft.com/office/drawing/2014/main" id="{F778692F-48DF-1805-C2EE-7D4D88E101D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19" r="3890"/>
            <a:stretch/>
          </p:blipFill>
          <p:spPr bwMode="auto">
            <a:xfrm>
              <a:off x="418037" y="3634545"/>
              <a:ext cx="5902036" cy="146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C28B6A95-1F3D-F2B9-A169-1BCA495B7E68}"/>
                </a:ext>
              </a:extLst>
            </p:cNvPr>
            <p:cNvSpPr txBox="1"/>
            <p:nvPr/>
          </p:nvSpPr>
          <p:spPr>
            <a:xfrm>
              <a:off x="6209423" y="4589504"/>
              <a:ext cx="35939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600" dirty="0"/>
                <a:t>n</a:t>
              </a:r>
            </a:p>
          </p:txBody>
        </p:sp>
      </p:grpSp>
      <p:sp>
        <p:nvSpPr>
          <p:cNvPr id="18" name="Tekstvak 17">
            <a:extLst>
              <a:ext uri="{FF2B5EF4-FFF2-40B4-BE49-F238E27FC236}">
                <a16:creationId xmlns:a16="http://schemas.microsoft.com/office/drawing/2014/main" id="{4E9E2B40-19B9-5840-900C-55C57CFC63B5}"/>
              </a:ext>
            </a:extLst>
          </p:cNvPr>
          <p:cNvSpPr txBox="1"/>
          <p:nvPr/>
        </p:nvSpPr>
        <p:spPr>
          <a:xfrm>
            <a:off x="2951820" y="2353805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Nylon 6,6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A95AB45-C8A1-9623-D63C-205FADABF8EF}"/>
              </a:ext>
            </a:extLst>
          </p:cNvPr>
          <p:cNvSpPr txBox="1"/>
          <p:nvPr/>
        </p:nvSpPr>
        <p:spPr>
          <a:xfrm>
            <a:off x="2951820" y="537876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Nylon 6</a:t>
            </a:r>
          </a:p>
        </p:txBody>
      </p:sp>
    </p:spTree>
    <p:extLst>
      <p:ext uri="{BB962C8B-B14F-4D97-AF65-F5344CB8AC3E}">
        <p14:creationId xmlns:p14="http://schemas.microsoft.com/office/powerpoint/2010/main" val="275723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67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/>
        </p:nvGrpSpPr>
        <p:grpSpPr>
          <a:xfrm>
            <a:off x="0" y="1049900"/>
            <a:ext cx="3424237" cy="2609850"/>
            <a:chOff x="0" y="1049900"/>
            <a:chExt cx="3424237" cy="2609850"/>
          </a:xfrm>
        </p:grpSpPr>
        <p:pic>
          <p:nvPicPr>
            <p:cNvPr id="2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607" r="66119" b="9773"/>
            <a:stretch/>
          </p:blipFill>
          <p:spPr bwMode="auto">
            <a:xfrm>
              <a:off x="0" y="1049900"/>
              <a:ext cx="3076575" cy="2609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2728912" y="2131200"/>
              <a:ext cx="69532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ep 7"/>
          <p:cNvGrpSpPr/>
          <p:nvPr/>
        </p:nvGrpSpPr>
        <p:grpSpPr>
          <a:xfrm>
            <a:off x="5004000" y="1049900"/>
            <a:ext cx="4218740" cy="2609850"/>
            <a:chOff x="5004000" y="1049900"/>
            <a:chExt cx="4218740" cy="2609850"/>
          </a:xfrm>
        </p:grpSpPr>
        <p:pic>
          <p:nvPicPr>
            <p:cNvPr id="3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52607" r="31154" b="9773"/>
            <a:stretch/>
          </p:blipFill>
          <p:spPr bwMode="auto">
            <a:xfrm>
              <a:off x="5660390" y="1049900"/>
              <a:ext cx="3562350" cy="2609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5004000" y="2131200"/>
              <a:ext cx="69532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4617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-0.15885 -0.000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51" y="-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0.16563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07" r="66119" b="9773"/>
          <a:stretch/>
        </p:blipFill>
        <p:spPr bwMode="auto">
          <a:xfrm>
            <a:off x="1520041" y="1049900"/>
            <a:ext cx="307657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02" t="52607" r="31154" b="9773"/>
          <a:stretch/>
        </p:blipFill>
        <p:spPr bwMode="auto">
          <a:xfrm>
            <a:off x="4571999" y="1049900"/>
            <a:ext cx="3200353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ep 9"/>
          <p:cNvGrpSpPr/>
          <p:nvPr/>
        </p:nvGrpSpPr>
        <p:grpSpPr>
          <a:xfrm>
            <a:off x="3553613" y="2124000"/>
            <a:ext cx="1390665" cy="641267"/>
            <a:chOff x="3553613" y="2124000"/>
            <a:chExt cx="1390665" cy="641267"/>
          </a:xfrm>
        </p:grpSpPr>
        <p:pic>
          <p:nvPicPr>
            <p:cNvPr id="4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4248953" y="2131200"/>
              <a:ext cx="69532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553613" y="2131200"/>
              <a:ext cx="69532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709" t="68041" r="66237" b="22716"/>
            <a:stretch/>
          </p:blipFill>
          <p:spPr bwMode="auto">
            <a:xfrm>
              <a:off x="4218245" y="2124000"/>
              <a:ext cx="368135" cy="641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840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692209" y="307649"/>
            <a:ext cx="3547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Polyester</a:t>
            </a:r>
          </a:p>
        </p:txBody>
      </p:sp>
    </p:spTree>
    <p:extLst>
      <p:ext uri="{BB962C8B-B14F-4D97-AF65-F5344CB8AC3E}">
        <p14:creationId xmlns:p14="http://schemas.microsoft.com/office/powerpoint/2010/main" val="387816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3461782" y="745771"/>
            <a:ext cx="2396967" cy="1749561"/>
            <a:chOff x="1904830" y="4543415"/>
            <a:chExt cx="2396967" cy="1749561"/>
          </a:xfrm>
        </p:grpSpPr>
        <p:pic>
          <p:nvPicPr>
            <p:cNvPr id="3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607" r="66119" b="18586"/>
            <a:stretch/>
          </p:blipFill>
          <p:spPr bwMode="auto">
            <a:xfrm>
              <a:off x="1904830" y="4543415"/>
              <a:ext cx="2153603" cy="139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815069" y="5305723"/>
              <a:ext cx="486728" cy="433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oep 4"/>
            <p:cNvGrpSpPr>
              <a:grpSpLocks noChangeAspect="1"/>
            </p:cNvGrpSpPr>
            <p:nvPr/>
          </p:nvGrpSpPr>
          <p:grpSpPr>
            <a:xfrm>
              <a:off x="2661819" y="5849301"/>
              <a:ext cx="502321" cy="443675"/>
              <a:chOff x="6320417" y="4741050"/>
              <a:chExt cx="726033" cy="641267"/>
            </a:xfrm>
          </p:grpSpPr>
          <p:pic>
            <p:nvPicPr>
              <p:cNvPr id="6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259" r="92342" b="22817"/>
              <a:stretch/>
            </p:blipFill>
            <p:spPr bwMode="auto">
              <a:xfrm>
                <a:off x="6351125" y="4748250"/>
                <a:ext cx="695325" cy="619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709" t="68041" r="66237" b="22716"/>
              <a:stretch/>
            </p:blipFill>
            <p:spPr bwMode="auto">
              <a:xfrm>
                <a:off x="6320417" y="4741050"/>
                <a:ext cx="368135" cy="6412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DFA98ABC-C084-47AB-9CEE-45FB6BBFFF2D}"/>
              </a:ext>
            </a:extLst>
          </p:cNvPr>
          <p:cNvSpPr txBox="1"/>
          <p:nvPr/>
        </p:nvSpPr>
        <p:spPr>
          <a:xfrm>
            <a:off x="3485505" y="3039144"/>
            <a:ext cx="2590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hydroxyethaanzuur</a:t>
            </a:r>
          </a:p>
        </p:txBody>
      </p:sp>
    </p:spTree>
    <p:extLst>
      <p:ext uri="{BB962C8B-B14F-4D97-AF65-F5344CB8AC3E}">
        <p14:creationId xmlns:p14="http://schemas.microsoft.com/office/powerpoint/2010/main" val="34038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3235270" y="745771"/>
            <a:ext cx="2623479" cy="1826896"/>
            <a:chOff x="1800000" y="951837"/>
            <a:chExt cx="2623479" cy="1826896"/>
          </a:xfrm>
        </p:grpSpPr>
        <p:pic>
          <p:nvPicPr>
            <p:cNvPr id="3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6" t="52607" r="66119" b="9773"/>
            <a:stretch/>
          </p:blipFill>
          <p:spPr bwMode="auto">
            <a:xfrm>
              <a:off x="2512541" y="951837"/>
              <a:ext cx="1667575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936751" y="1708747"/>
              <a:ext cx="486728" cy="433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oep 4"/>
            <p:cNvGrpSpPr/>
            <p:nvPr/>
          </p:nvGrpSpPr>
          <p:grpSpPr>
            <a:xfrm>
              <a:off x="1800000" y="1708747"/>
              <a:ext cx="744226" cy="436701"/>
              <a:chOff x="4058433" y="5313310"/>
              <a:chExt cx="744226" cy="436701"/>
            </a:xfrm>
          </p:grpSpPr>
          <p:pic>
            <p:nvPicPr>
              <p:cNvPr id="6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615" t="69061" r="65667" b="22630"/>
              <a:stretch/>
            </p:blipFill>
            <p:spPr bwMode="auto">
              <a:xfrm>
                <a:off x="4508720" y="5354594"/>
                <a:ext cx="293939" cy="395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259" r="92342" b="22817"/>
              <a:stretch/>
            </p:blipFill>
            <p:spPr bwMode="auto">
              <a:xfrm>
                <a:off x="4058433" y="5313310"/>
                <a:ext cx="476997" cy="424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8" name="Groep 7"/>
          <p:cNvGrpSpPr/>
          <p:nvPr/>
        </p:nvGrpSpPr>
        <p:grpSpPr>
          <a:xfrm>
            <a:off x="349973" y="745771"/>
            <a:ext cx="2623479" cy="1826896"/>
            <a:chOff x="1800000" y="951837"/>
            <a:chExt cx="2623479" cy="1826896"/>
          </a:xfrm>
        </p:grpSpPr>
        <p:pic>
          <p:nvPicPr>
            <p:cNvPr id="9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6" t="52607" r="66119" b="9773"/>
            <a:stretch/>
          </p:blipFill>
          <p:spPr bwMode="auto">
            <a:xfrm>
              <a:off x="2512541" y="951837"/>
              <a:ext cx="1667575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936751" y="1708747"/>
              <a:ext cx="486728" cy="433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ep 10"/>
            <p:cNvGrpSpPr/>
            <p:nvPr/>
          </p:nvGrpSpPr>
          <p:grpSpPr>
            <a:xfrm>
              <a:off x="1800000" y="1708747"/>
              <a:ext cx="744226" cy="436701"/>
              <a:chOff x="4058433" y="5313310"/>
              <a:chExt cx="744226" cy="436701"/>
            </a:xfrm>
          </p:grpSpPr>
          <p:pic>
            <p:nvPicPr>
              <p:cNvPr id="12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615" t="69061" r="65667" b="22630"/>
              <a:stretch/>
            </p:blipFill>
            <p:spPr bwMode="auto">
              <a:xfrm>
                <a:off x="4508720" y="5354594"/>
                <a:ext cx="293939" cy="395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259" r="92342" b="22817"/>
              <a:stretch/>
            </p:blipFill>
            <p:spPr bwMode="auto">
              <a:xfrm>
                <a:off x="4058433" y="5313310"/>
                <a:ext cx="476997" cy="424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4" name="Groep 13"/>
          <p:cNvGrpSpPr/>
          <p:nvPr/>
        </p:nvGrpSpPr>
        <p:grpSpPr>
          <a:xfrm>
            <a:off x="6047419" y="745771"/>
            <a:ext cx="2623479" cy="1826896"/>
            <a:chOff x="1800000" y="951837"/>
            <a:chExt cx="2623479" cy="1826896"/>
          </a:xfrm>
        </p:grpSpPr>
        <p:pic>
          <p:nvPicPr>
            <p:cNvPr id="15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6" t="52607" r="66119" b="9773"/>
            <a:stretch/>
          </p:blipFill>
          <p:spPr bwMode="auto">
            <a:xfrm>
              <a:off x="2512541" y="951837"/>
              <a:ext cx="1667575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936751" y="1708747"/>
              <a:ext cx="486728" cy="433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Groep 16"/>
            <p:cNvGrpSpPr/>
            <p:nvPr/>
          </p:nvGrpSpPr>
          <p:grpSpPr>
            <a:xfrm>
              <a:off x="1800000" y="1708747"/>
              <a:ext cx="744226" cy="436701"/>
              <a:chOff x="4058433" y="5313310"/>
              <a:chExt cx="744226" cy="436701"/>
            </a:xfrm>
          </p:grpSpPr>
          <p:pic>
            <p:nvPicPr>
              <p:cNvPr id="18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615" t="69061" r="65667" b="22630"/>
              <a:stretch/>
            </p:blipFill>
            <p:spPr bwMode="auto">
              <a:xfrm>
                <a:off x="4508720" y="5354594"/>
                <a:ext cx="293939" cy="395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259" r="92342" b="22817"/>
              <a:stretch/>
            </p:blipFill>
            <p:spPr bwMode="auto">
              <a:xfrm>
                <a:off x="4058433" y="5313310"/>
                <a:ext cx="476997" cy="424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0" name="Groep 19"/>
          <p:cNvGrpSpPr/>
          <p:nvPr/>
        </p:nvGrpSpPr>
        <p:grpSpPr>
          <a:xfrm>
            <a:off x="-2443285" y="756200"/>
            <a:ext cx="2623479" cy="1826896"/>
            <a:chOff x="1800000" y="951837"/>
            <a:chExt cx="2623479" cy="1826896"/>
          </a:xfrm>
        </p:grpSpPr>
        <p:pic>
          <p:nvPicPr>
            <p:cNvPr id="21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6" t="52607" r="66119" b="9773"/>
            <a:stretch/>
          </p:blipFill>
          <p:spPr bwMode="auto">
            <a:xfrm>
              <a:off x="2512541" y="951837"/>
              <a:ext cx="1667575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936751" y="1720918"/>
              <a:ext cx="486728" cy="433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" name="Groep 22"/>
            <p:cNvGrpSpPr/>
            <p:nvPr/>
          </p:nvGrpSpPr>
          <p:grpSpPr>
            <a:xfrm>
              <a:off x="1800000" y="1708747"/>
              <a:ext cx="744226" cy="436701"/>
              <a:chOff x="4058433" y="5313310"/>
              <a:chExt cx="744226" cy="436701"/>
            </a:xfrm>
          </p:grpSpPr>
          <p:pic>
            <p:nvPicPr>
              <p:cNvPr id="24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615" t="69061" r="65667" b="22630"/>
              <a:stretch/>
            </p:blipFill>
            <p:spPr bwMode="auto">
              <a:xfrm>
                <a:off x="4508720" y="5354594"/>
                <a:ext cx="293939" cy="395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259" r="92342" b="22817"/>
              <a:stretch/>
            </p:blipFill>
            <p:spPr bwMode="auto">
              <a:xfrm>
                <a:off x="4058433" y="5313310"/>
                <a:ext cx="476997" cy="424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6" name="Groep 25"/>
          <p:cNvGrpSpPr/>
          <p:nvPr/>
        </p:nvGrpSpPr>
        <p:grpSpPr>
          <a:xfrm>
            <a:off x="8885918" y="756200"/>
            <a:ext cx="2623479" cy="1826896"/>
            <a:chOff x="1800000" y="951837"/>
            <a:chExt cx="2623479" cy="1826896"/>
          </a:xfrm>
        </p:grpSpPr>
        <p:pic>
          <p:nvPicPr>
            <p:cNvPr id="27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6" t="52607" r="66119" b="9773"/>
            <a:stretch/>
          </p:blipFill>
          <p:spPr bwMode="auto">
            <a:xfrm>
              <a:off x="2512541" y="951837"/>
              <a:ext cx="1667575" cy="1826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936751" y="1708747"/>
              <a:ext cx="486728" cy="433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9" name="Groep 28"/>
            <p:cNvGrpSpPr/>
            <p:nvPr/>
          </p:nvGrpSpPr>
          <p:grpSpPr>
            <a:xfrm>
              <a:off x="1800000" y="1708747"/>
              <a:ext cx="744226" cy="436701"/>
              <a:chOff x="4058433" y="5313310"/>
              <a:chExt cx="744226" cy="436701"/>
            </a:xfrm>
          </p:grpSpPr>
          <p:pic>
            <p:nvPicPr>
              <p:cNvPr id="30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615" t="69061" r="65667" b="22630"/>
              <a:stretch/>
            </p:blipFill>
            <p:spPr bwMode="auto">
              <a:xfrm>
                <a:off x="4508720" y="5354594"/>
                <a:ext cx="293939" cy="395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2" descr="https://dr282zn36sxxg.cloudfront.net/datastreams/f-d%3A34fb7072b059b971343e1172921329134cf9bcdf2c388aab96f4baa8%2BIMAGE_THUMB_POSTCARD%2BIMAGE_THUMB_POSTCARD.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259" r="92342" b="22817"/>
              <a:stretch/>
            </p:blipFill>
            <p:spPr bwMode="auto">
              <a:xfrm>
                <a:off x="4058433" y="5313310"/>
                <a:ext cx="476997" cy="424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09847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s://dr282zn36sxxg.cloudfront.net/datastreams/f-d%3A34fb7072b059b971343e1172921329134cf9bcdf2c388aab96f4baa8%2BIMAGE_THUMB_POSTCARD%2BIMAGE_THUMB_POSTCARD.1">
            <a:extLst>
              <a:ext uri="{FF2B5EF4-FFF2-40B4-BE49-F238E27FC236}">
                <a16:creationId xmlns:a16="http://schemas.microsoft.com/office/drawing/2014/main" id="{6F739602-9146-D790-3B2D-E4A50A19F3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1062514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3947811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5372021" y="1502681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oep 32"/>
          <p:cNvGrpSpPr/>
          <p:nvPr/>
        </p:nvGrpSpPr>
        <p:grpSpPr>
          <a:xfrm>
            <a:off x="3235270" y="1502681"/>
            <a:ext cx="744226" cy="436701"/>
            <a:chOff x="3235270" y="1502681"/>
            <a:chExt cx="744226" cy="436701"/>
          </a:xfrm>
        </p:grpSpPr>
        <p:pic>
          <p:nvPicPr>
            <p:cNvPr id="6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3685557" y="1543965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235270" y="1502681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2484000" y="1502681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4" name="Groep 33"/>
          <p:cNvGrpSpPr/>
          <p:nvPr/>
        </p:nvGrpSpPr>
        <p:grpSpPr>
          <a:xfrm>
            <a:off x="349973" y="1502681"/>
            <a:ext cx="744226" cy="436701"/>
            <a:chOff x="349973" y="1502681"/>
            <a:chExt cx="744226" cy="436701"/>
          </a:xfrm>
        </p:grpSpPr>
        <p:pic>
          <p:nvPicPr>
            <p:cNvPr id="12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800260" y="1543965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349973" y="1502681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6759960" y="745771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ep 31"/>
          <p:cNvGrpSpPr/>
          <p:nvPr/>
        </p:nvGrpSpPr>
        <p:grpSpPr>
          <a:xfrm>
            <a:off x="6047419" y="1502681"/>
            <a:ext cx="744226" cy="436701"/>
            <a:chOff x="6047419" y="1502681"/>
            <a:chExt cx="744226" cy="436701"/>
          </a:xfrm>
        </p:grpSpPr>
        <p:pic>
          <p:nvPicPr>
            <p:cNvPr id="18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6497706" y="1543965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6047419" y="1502681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-1737539" y="756200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-313328" y="1524979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oep 22"/>
          <p:cNvGrpSpPr/>
          <p:nvPr/>
        </p:nvGrpSpPr>
        <p:grpSpPr>
          <a:xfrm>
            <a:off x="-2622336" y="1502681"/>
            <a:ext cx="744226" cy="436701"/>
            <a:chOff x="4058433" y="5313310"/>
            <a:chExt cx="744226" cy="436701"/>
          </a:xfrm>
        </p:grpSpPr>
        <p:pic>
          <p:nvPicPr>
            <p:cNvPr id="24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4508720" y="5354594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4058433" y="5313310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7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6" t="52607" r="66119" b="9773"/>
          <a:stretch/>
        </p:blipFill>
        <p:spPr bwMode="auto">
          <a:xfrm>
            <a:off x="9598459" y="756200"/>
            <a:ext cx="1667575" cy="182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s://dr282zn36sxxg.cloudfront.net/datastreams/f-d%3A34fb7072b059b971343e1172921329134cf9bcdf2c388aab96f4baa8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11022669" y="1513110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Groep 28"/>
          <p:cNvGrpSpPr/>
          <p:nvPr/>
        </p:nvGrpSpPr>
        <p:grpSpPr>
          <a:xfrm>
            <a:off x="8885918" y="1513110"/>
            <a:ext cx="744226" cy="436701"/>
            <a:chOff x="4058433" y="5313310"/>
            <a:chExt cx="744226" cy="436701"/>
          </a:xfrm>
        </p:grpSpPr>
        <p:pic>
          <p:nvPicPr>
            <p:cNvPr id="30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5" t="69061" r="65667" b="22630"/>
            <a:stretch/>
          </p:blipFill>
          <p:spPr bwMode="auto">
            <a:xfrm>
              <a:off x="4508720" y="5354594"/>
              <a:ext cx="293939" cy="39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https://dr282zn36sxxg.cloudfront.net/datastreams/f-d%3A34fb7072b059b971343e1172921329134cf9bcdf2c388aab96f4baa8%2BIMAGE_THUMB_POSTCARD%2BIMAGE_THUMB_POSTCARD.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59" r="92342" b="22817"/>
            <a:stretch/>
          </p:blipFill>
          <p:spPr bwMode="auto">
            <a:xfrm>
              <a:off x="4058433" y="5313310"/>
              <a:ext cx="476997" cy="42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5" name="Picture 2" descr="https://dr282zn36sxxg.cloudfront.net/datastreams/f-d%3A34fb7072b059b971343e1172921329134cf9bcdf2c388aab96f4baa8%2BIMAGE_THUMB_POSTCARD%2BIMAGE_THUMB_POSTCARD.1">
            <a:extLst>
              <a:ext uri="{FF2B5EF4-FFF2-40B4-BE49-F238E27FC236}">
                <a16:creationId xmlns:a16="http://schemas.microsoft.com/office/drawing/2014/main" id="{914D7C5B-F021-4461-8E67-AFA047249B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59" r="92342" b="22817"/>
          <a:stretch/>
        </p:blipFill>
        <p:spPr bwMode="auto">
          <a:xfrm>
            <a:off x="8184170" y="1502681"/>
            <a:ext cx="486728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29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4.07407E-6 L -0.03351 4.07407E-6 C -0.04826 4.07407E-6 -0.06632 0.03009 -0.06632 0.05439 L -0.06632 0.1097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54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-0.04392 4.07407E-6 C -0.06371 4.07407E-6 -0.08784 0.03148 -0.08784 0.05694 L -0.08784 0.11412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2" y="56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-0.04392 4.07407E-6 C -0.06372 4.07407E-6 -0.08785 0.03148 -0.08785 0.05694 L -0.08785 0.11412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2" y="569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-0.04393 -4.81481E-6 C -0.06372 -4.81481E-6 -0.08785 0.03149 -0.08785 0.05695 L -0.08785 0.11413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2" y="56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42 0.00115 L 0.05486 0.1050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4" y="5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0.04809 0.11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562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03733 0.1136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1584</TotalTime>
  <Words>92</Words>
  <Application>Microsoft Office PowerPoint</Application>
  <PresentationFormat>Diavoorstelling (4:3)</PresentationFormat>
  <Paragraphs>59</Paragraphs>
  <Slides>32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Het 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leonie Oorschot</dc:creator>
  <cp:lastModifiedBy>Bezoekers</cp:lastModifiedBy>
  <cp:revision>92</cp:revision>
  <dcterms:created xsi:type="dcterms:W3CDTF">2015-06-03T12:14:21Z</dcterms:created>
  <dcterms:modified xsi:type="dcterms:W3CDTF">2023-03-21T06:26:02Z</dcterms:modified>
</cp:coreProperties>
</file>